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7.png" ContentType="image/png"/>
  <Override PartName="/ppt/media/image22.png" ContentType="image/png"/>
  <Override PartName="/ppt/media/image5.png" ContentType="image/png"/>
  <Override PartName="/ppt/media/image20.png" ContentType="image/png"/>
  <Override PartName="/ppt/media/image19.png" ContentType="image/png"/>
  <Override PartName="/ppt/media/image2.jpeg" ContentType="image/jpe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11.png" ContentType="image/png"/>
  <Override PartName="/ppt/media/image21.png" ContentType="image/png"/>
  <Override PartName="/ppt/media/image6.png" ContentType="image/png"/>
  <Override PartName="/ppt/media/image38.png" ContentType="image/png"/>
  <Override PartName="/ppt/media/image3.png" ContentType="image/png"/>
  <Override PartName="/ppt/media/image39.png" ContentType="image/png"/>
  <Override PartName="/ppt/media/image4.png" ContentType="image/png"/>
  <Override PartName="/ppt/media/image25.png" ContentType="image/png"/>
  <Override PartName="/ppt/media/image1.gif" ContentType="image/gif"/>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_rels/slide47.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5.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75"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11"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12"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13"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7"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6"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3"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4"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50"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51"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5"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7"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0"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4"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2"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4"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5"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6"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7"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8"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9"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9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03"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04"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0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0"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5"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7"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3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42"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4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4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8"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6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6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63"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6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65"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53"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9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2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hyperlink" Target="https://twitter.com/mkecodecamp" TargetMode="External"/><Relationship Id="rId2" Type="http://schemas.openxmlformats.org/officeDocument/2006/relationships/hyperlink" Target="mailto:twitter@mistergen" TargetMode="External"/><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gif"/><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3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00040" y="-7704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3f8000"/>
                </a:solidFill>
                <a:uFill>
                  <a:solidFill>
                    <a:srgbClr val="ffffff"/>
                  </a:solidFill>
                </a:uFill>
                <a:latin typeface="Arial"/>
                <a:ea typeface="DejaVu Sans"/>
              </a:rPr>
              <a:t>A Compiler for the Front End: </a:t>
            </a:r>
            <a:br/>
            <a:r>
              <a:rPr b="0" lang="en-US" sz="4400" spc="-1" strike="noStrike">
                <a:solidFill>
                  <a:srgbClr val="3f8000"/>
                </a:solidFill>
                <a:uFill>
                  <a:solidFill>
                    <a:srgbClr val="ffffff"/>
                  </a:solidFill>
                </a:uFill>
                <a:latin typeface="Arial"/>
                <a:ea typeface="DejaVu Sans"/>
              </a:rPr>
              <a:t>Intro to Elm</a:t>
            </a:r>
            <a:r>
              <a:rPr b="0" lang="en-US" sz="4400" spc="-1" strike="noStrike">
                <a:solidFill>
                  <a:srgbClr val="000000"/>
                </a:solidFill>
                <a:uFill>
                  <a:solidFill>
                    <a:srgbClr val="ffffff"/>
                  </a:solidFill>
                </a:uFill>
                <a:latin typeface="Arial"/>
                <a:ea typeface="DejaVu Sans"/>
              </a:rPr>
              <a:t>	</a:t>
            </a:r>
            <a:endParaRPr b="0" lang="en-US" sz="4400" spc="-1" strike="noStrike">
              <a:solidFill>
                <a:srgbClr val="000000"/>
              </a:solidFill>
              <a:uFill>
                <a:solidFill>
                  <a:srgbClr val="ffffff"/>
                </a:solidFill>
              </a:uFill>
              <a:latin typeface="Arial"/>
            </a:endParaRPr>
          </a:p>
        </p:txBody>
      </p:sp>
      <p:sp>
        <p:nvSpPr>
          <p:cNvPr id="267" name="CustomShape 2"/>
          <p:cNvSpPr/>
          <p:nvPr/>
        </p:nvSpPr>
        <p:spPr>
          <a:xfrm rot="33600">
            <a:off x="386280" y="2421000"/>
            <a:ext cx="9070200" cy="4383000"/>
          </a:xfrm>
          <a:prstGeom prst="rect">
            <a:avLst/>
          </a:prstGeom>
          <a:noFill/>
          <a:ln>
            <a:noFill/>
          </a:ln>
        </p:spPr>
        <p:style>
          <a:lnRef idx="0"/>
          <a:fillRef idx="0"/>
          <a:effectRef idx="0"/>
          <a:fontRef idx="minor"/>
        </p:style>
        <p:txBody>
          <a:bodyPr lIns="0" rIns="0" tIns="0" bIns="0" anchor="ctr"/>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Arial"/>
                <a:ea typeface="DejaVu Sans"/>
              </a:rPr>
              <a:t>If you brought a laptop, and it has npm installed, you can try this right now</a:t>
            </a: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Courier New"/>
                <a:ea typeface="DejaVu Sans"/>
              </a:rPr>
              <a:t>npm install -g elm </a:t>
            </a: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Arial"/>
                <a:ea typeface="DejaVu Sans"/>
              </a:rPr>
              <a:t>Try this too.  At the least, it has many links to Elm:</a:t>
            </a: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r>
              <a:rPr b="0" lang="en-US" sz="2600" spc="-1" strike="noStrike">
                <a:solidFill>
                  <a:srgbClr val="000000"/>
                </a:solidFill>
                <a:uFill>
                  <a:solidFill>
                    <a:srgbClr val="ffffff"/>
                  </a:solidFill>
                </a:uFill>
                <a:latin typeface="Courier New"/>
                <a:ea typeface="DejaVu Sans"/>
              </a:rPr>
              <a:t>git clone https://github.com/atom-box/MKE.git</a:t>
            </a: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gn="ctr">
              <a:lnSpc>
                <a:spcPct val="100000"/>
              </a:lnSpc>
            </a:pPr>
            <a:endParaRPr b="0" lang="en-US" sz="26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ea typeface="DejaVu Sans"/>
              </a:rPr>
              <a:t>WiFi:</a:t>
            </a:r>
            <a:endParaRPr b="0" lang="en-US" sz="16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ea typeface="DejaVu Sans"/>
              </a:rPr>
              <a:t>      </a:t>
            </a:r>
            <a:r>
              <a:rPr b="0" lang="en-US" sz="1600" spc="-1" strike="noStrike">
                <a:solidFill>
                  <a:srgbClr val="000000"/>
                </a:solidFill>
                <a:uFill>
                  <a:solidFill>
                    <a:srgbClr val="ffffff"/>
                  </a:solidFill>
                </a:uFill>
                <a:latin typeface="Arial"/>
                <a:ea typeface="DejaVu Sans"/>
              </a:rPr>
              <a:t>The WiFi for the code camp is </a:t>
            </a:r>
            <a:endParaRPr b="0" lang="en-US" sz="16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ea typeface="DejaVu Sans"/>
              </a:rPr>
              <a:t>SSID - UWMVisitor</a:t>
            </a:r>
            <a:endParaRPr b="0" lang="en-US" sz="16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ea typeface="DejaVu Sans"/>
              </a:rPr>
              <a:t>Password - panthers18</a:t>
            </a:r>
            <a:endParaRPr b="0" lang="en-US" sz="1600" spc="-1" strike="noStrike">
              <a:solidFill>
                <a:srgbClr val="000000"/>
              </a:solidFill>
              <a:uFill>
                <a:solidFill>
                  <a:srgbClr val="ffffff"/>
                </a:solidFill>
              </a:uFill>
              <a:latin typeface="Arial"/>
            </a:endParaRPr>
          </a:p>
          <a:p>
            <a:pPr algn="ctr">
              <a:lnSpc>
                <a:spcPct val="100000"/>
              </a:lnSpc>
            </a:pPr>
            <a:endParaRPr b="0" lang="en-US" sz="16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5" name="" descr=""/>
          <p:cNvPicPr/>
          <p:nvPr/>
        </p:nvPicPr>
        <p:blipFill>
          <a:blip r:embed="rId1"/>
          <a:stretch/>
        </p:blipFill>
        <p:spPr>
          <a:xfrm>
            <a:off x="1920240" y="-34920"/>
            <a:ext cx="7588440" cy="758844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76" name="Table 1"/>
          <p:cNvGraphicFramePr/>
          <p:nvPr/>
        </p:nvGraphicFramePr>
        <p:xfrm>
          <a:off x="1899000" y="822960"/>
          <a:ext cx="4410000" cy="4369680"/>
        </p:xfrm>
        <a:graphic>
          <a:graphicData uri="http://schemas.openxmlformats.org/drawingml/2006/table">
            <a:tbl>
              <a:tblPr/>
              <a:tblGrid>
                <a:gridCol w="2775960"/>
                <a:gridCol w="1634400"/>
              </a:tblGrid>
              <a:tr h="546120">
                <a:tc>
                  <a:txBody>
                    <a:bodyPr lIns="90000" rIns="90000"/>
                    <a:p>
                      <a:r>
                        <a:rPr b="1" lang="en-US" sz="1800" spc="-1" strike="noStrike">
                          <a:solidFill>
                            <a:srgbClr val="000000"/>
                          </a:solidFill>
                          <a:uFill>
                            <a:solidFill>
                              <a:srgbClr val="ffffff"/>
                            </a:solidFill>
                          </a:uFill>
                          <a:latin typeface="Arial"/>
                        </a:rPr>
                        <a:t>Language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1" lang="en-US" sz="1800" spc="-1" strike="noStrike">
                          <a:solidFill>
                            <a:srgbClr val="000000"/>
                          </a:solidFill>
                          <a:uFill>
                            <a:solidFill>
                              <a:srgbClr val="ffffff"/>
                            </a:solidFill>
                          </a:uFill>
                          <a:latin typeface="Arial"/>
                        </a:rPr>
                        <a:t>Typing</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546120">
                <a:tc>
                  <a:txBody>
                    <a:bodyPr lIns="90000" rIns="90000"/>
                    <a:p>
                      <a:r>
                        <a:rPr b="0" i="1" lang="en-US" sz="1800" spc="-1" strike="noStrike">
                          <a:solidFill>
                            <a:srgbClr val="000000"/>
                          </a:solidFill>
                          <a:uFill>
                            <a:solidFill>
                              <a:srgbClr val="ffffff"/>
                            </a:solidFill>
                          </a:uFill>
                          <a:latin typeface="Arial"/>
                        </a:rPr>
                        <a:t>Kotlin, Java</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r>
                        <a:rPr b="0" lang="en-US" sz="1800" spc="-1" strike="noStrike">
                          <a:solidFill>
                            <a:srgbClr val="000000"/>
                          </a:solidFill>
                          <a:uFill>
                            <a:solidFill>
                              <a:srgbClr val="ffffff"/>
                            </a:solidFill>
                          </a:uFill>
                          <a:latin typeface="Arial"/>
                        </a:rPr>
                        <a:t>static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6120">
                <a:tc>
                  <a:txBody>
                    <a:bodyPr lIns="90000" rIns="90000"/>
                    <a:p>
                      <a:r>
                        <a:rPr b="0" i="1" lang="en-US" sz="1800" spc="-1" strike="noStrike">
                          <a:solidFill>
                            <a:srgbClr val="000000"/>
                          </a:solidFill>
                          <a:uFill>
                            <a:solidFill>
                              <a:srgbClr val="ffffff"/>
                            </a:solidFill>
                          </a:uFill>
                          <a:latin typeface="Arial"/>
                        </a:rPr>
                        <a:t>Elm</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static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46120">
                <a:tc>
                  <a:txBody>
                    <a:bodyPr lIns="90000" rIns="90000"/>
                    <a:p>
                      <a:r>
                        <a:rPr b="0" i="1" lang="en-US" sz="1800" spc="-1" strike="noStrike">
                          <a:solidFill>
                            <a:srgbClr val="000000"/>
                          </a:solidFill>
                          <a:uFill>
                            <a:solidFill>
                              <a:srgbClr val="ffffff"/>
                            </a:solidFill>
                          </a:uFill>
                          <a:latin typeface="Arial"/>
                        </a:rPr>
                        <a:t>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r>
                        <a:rPr b="0" lang="en-US" sz="1800" spc="-1" strike="noStrike">
                          <a:solidFill>
                            <a:srgbClr val="000000"/>
                          </a:solidFill>
                          <a:uFill>
                            <a:solidFill>
                              <a:srgbClr val="ffffff"/>
                            </a:solidFill>
                          </a:uFill>
                          <a:latin typeface="Arial"/>
                        </a:rPr>
                        <a:t>static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6120">
                <a:tc>
                  <a:txBody>
                    <a:bodyPr lIns="90000" rIns="90000"/>
                    <a:p>
                      <a:r>
                        <a:rPr b="0" i="1" lang="en-US" sz="1800" spc="-1" strike="noStrike">
                          <a:solidFill>
                            <a:srgbClr val="000000"/>
                          </a:solidFill>
                          <a:uFill>
                            <a:solidFill>
                              <a:srgbClr val="ffffff"/>
                            </a:solidFill>
                          </a:uFill>
                          <a:latin typeface="Arial"/>
                        </a:rPr>
                        <a:t>Javascript</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dynamic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46120">
                <a:tc>
                  <a:txBody>
                    <a:bodyPr lIns="90000" rIns="90000"/>
                    <a:p>
                      <a:r>
                        <a:rPr b="0" i="1" lang="en-US" sz="1800" spc="-1" strike="noStrike">
                          <a:solidFill>
                            <a:srgbClr val="000000"/>
                          </a:solidFill>
                          <a:uFill>
                            <a:solidFill>
                              <a:srgbClr val="ffffff"/>
                            </a:solidFill>
                          </a:uFill>
                          <a:latin typeface="Arial"/>
                        </a:rPr>
                        <a:t>Python</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r>
                        <a:rPr b="0" lang="en-US" sz="1800" spc="-1" strike="noStrike">
                          <a:solidFill>
                            <a:srgbClr val="000000"/>
                          </a:solidFill>
                          <a:uFill>
                            <a:solidFill>
                              <a:srgbClr val="ffffff"/>
                            </a:solidFill>
                          </a:uFill>
                          <a:latin typeface="Arial"/>
                        </a:rPr>
                        <a:t>dynamic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6120">
                <a:tc>
                  <a:txBody>
                    <a:bodyPr lIns="90000" rIns="90000"/>
                    <a:p>
                      <a:r>
                        <a:rPr b="0" i="1" lang="en-US" sz="1800" spc="-1" strike="noStrike">
                          <a:solidFill>
                            <a:srgbClr val="000000"/>
                          </a:solidFill>
                          <a:uFill>
                            <a:solidFill>
                              <a:srgbClr val="ffffff"/>
                            </a:solidFill>
                          </a:uFill>
                          <a:latin typeface="Arial"/>
                        </a:rPr>
                        <a:t>Typescript(MS)</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r>
                        <a:rPr b="0" lang="en-US" sz="1800" spc="-1" strike="noStrike">
                          <a:solidFill>
                            <a:srgbClr val="000000"/>
                          </a:solidFill>
                          <a:uFill>
                            <a:solidFill>
                              <a:srgbClr val="ffffff"/>
                            </a:solidFill>
                          </a:uFill>
                          <a:latin typeface="Arial"/>
                        </a:rPr>
                        <a:t>dynamic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47200">
                <a:tc>
                  <a:txBody>
                    <a:bodyPr lIns="90000" rIns="90000"/>
                    <a:p>
                      <a:r>
                        <a:rPr b="0" i="1" lang="en-US" sz="1800" spc="-1" strike="noStrike">
                          <a:solidFill>
                            <a:srgbClr val="000000"/>
                          </a:solidFill>
                          <a:uFill>
                            <a:solidFill>
                              <a:srgbClr val="ffffff"/>
                            </a:solidFill>
                          </a:uFill>
                          <a:latin typeface="Arial"/>
                        </a:rPr>
                        <a:t>Elixir</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r>
                        <a:rPr b="0" lang="en-US" sz="1800" spc="-1" strike="noStrike">
                          <a:solidFill>
                            <a:srgbClr val="000000"/>
                          </a:solidFill>
                          <a:uFill>
                            <a:solidFill>
                              <a:srgbClr val="ffffff"/>
                            </a:solidFill>
                          </a:uFill>
                          <a:latin typeface="Arial"/>
                        </a:rPr>
                        <a:t>dynamic</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1" descr=""/>
          <p:cNvPicPr/>
          <p:nvPr/>
        </p:nvPicPr>
        <p:blipFill>
          <a:blip r:embed="rId1"/>
          <a:stretch/>
        </p:blipFill>
        <p:spPr>
          <a:xfrm>
            <a:off x="286920" y="0"/>
            <a:ext cx="7122240" cy="75204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Picture 1" descr=""/>
          <p:cNvPicPr/>
          <p:nvPr/>
        </p:nvPicPr>
        <p:blipFill>
          <a:blip r:embed="rId1"/>
          <a:stretch/>
        </p:blipFill>
        <p:spPr>
          <a:xfrm>
            <a:off x="0" y="1623600"/>
            <a:ext cx="10079280" cy="431136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1" descr=""/>
          <p:cNvPicPr/>
          <p:nvPr/>
        </p:nvPicPr>
        <p:blipFill>
          <a:blip r:embed="rId1"/>
          <a:stretch/>
        </p:blipFill>
        <p:spPr>
          <a:xfrm>
            <a:off x="1042560" y="0"/>
            <a:ext cx="7242840" cy="609300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Picture 3" descr=""/>
          <p:cNvPicPr/>
          <p:nvPr/>
        </p:nvPicPr>
        <p:blipFill>
          <a:blip r:embed="rId1"/>
          <a:srcRect l="10677" t="9175" r="0" b="424"/>
          <a:stretch/>
        </p:blipFill>
        <p:spPr>
          <a:xfrm>
            <a:off x="1228680" y="214560"/>
            <a:ext cx="7189920" cy="71294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1" name="Picture 3" descr=""/>
          <p:cNvPicPr/>
          <p:nvPr/>
        </p:nvPicPr>
        <p:blipFill>
          <a:blip r:embed="rId1"/>
          <a:stretch/>
        </p:blipFill>
        <p:spPr>
          <a:xfrm>
            <a:off x="0" y="0"/>
            <a:ext cx="10078200" cy="7558200"/>
          </a:xfrm>
          <a:prstGeom prst="rect">
            <a:avLst/>
          </a:prstGeom>
          <a:ln>
            <a:noFill/>
          </a:ln>
        </p:spPr>
      </p:pic>
    </p:spTree>
  </p:cSld>
  <p:transition spd="med" advTm="10000">
    <p:fade/>
  </p:transition>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2160" y="1053720"/>
            <a:ext cx="10238040" cy="461448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Arial"/>
                <a:ea typeface="DejaVu Sans"/>
              </a:rPr>
              <a:t>summary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very fast and very small when compared with React, Angular, Ember, etc.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a programming language that compiles to JavaScript.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is known for its friendly error messages, helping you find issues quickly and refactor large projects with confidence.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has static types.</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purely functional.    </a:t>
            </a:r>
            <a:endParaRPr b="0" lang="en-US" sz="32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128" descr=""/>
          <p:cNvPicPr/>
          <p:nvPr/>
        </p:nvPicPr>
        <p:blipFill>
          <a:blip r:embed="rId1"/>
          <a:stretch/>
        </p:blipFill>
        <p:spPr>
          <a:xfrm>
            <a:off x="2644560" y="1762200"/>
            <a:ext cx="2292120" cy="2260080"/>
          </a:xfrm>
          <a:prstGeom prst="rect">
            <a:avLst/>
          </a:prstGeom>
          <a:ln>
            <a:noFill/>
          </a:ln>
        </p:spPr>
      </p:pic>
      <p:pic>
        <p:nvPicPr>
          <p:cNvPr id="284" name="" descr=""/>
          <p:cNvPicPr/>
          <p:nvPr/>
        </p:nvPicPr>
        <p:blipFill>
          <a:blip r:embed="rId2"/>
          <a:stretch/>
        </p:blipFill>
        <p:spPr>
          <a:xfrm>
            <a:off x="3749040" y="3401280"/>
            <a:ext cx="5132160" cy="208404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129" descr=""/>
          <p:cNvPicPr/>
          <p:nvPr/>
        </p:nvPicPr>
        <p:blipFill>
          <a:blip r:embed="rId1"/>
          <a:stretch/>
        </p:blipFill>
        <p:spPr>
          <a:xfrm>
            <a:off x="1253520" y="1301760"/>
            <a:ext cx="6047280" cy="217008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82880" y="1413000"/>
            <a:ext cx="6777360" cy="55274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uFill>
                  <a:solidFill>
                    <a:srgbClr val="ffffff"/>
                  </a:solidFill>
                </a:uFill>
                <a:latin typeface="Arial"/>
              </a:rPr>
              <a:t>Social Media:</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      </a:t>
            </a:r>
            <a:r>
              <a:rPr b="0" lang="en-US" sz="2400" spc="-1" strike="noStrike">
                <a:solidFill>
                  <a:srgbClr val="000000"/>
                </a:solidFill>
                <a:uFill>
                  <a:solidFill>
                    <a:srgbClr val="ffffff"/>
                  </a:solidFill>
                </a:uFill>
                <a:latin typeface="Arial"/>
                <a:ea typeface="Arial Unicode MS"/>
              </a:rPr>
              <a:t>Twitter: </a:t>
            </a:r>
            <a:r>
              <a:rPr b="0" lang="en-US" sz="2400" spc="-1" strike="noStrike" u="sng">
                <a:solidFill>
                  <a:srgbClr val="0000ff"/>
                </a:solidFill>
                <a:uFill>
                  <a:solidFill>
                    <a:srgbClr val="ffffff"/>
                  </a:solidFill>
                </a:uFill>
                <a:latin typeface="Arial"/>
                <a:ea typeface="Arial Unicode MS"/>
                <a:hlinkClick r:id="rId1"/>
              </a:rPr>
              <a:t>@MKECodeCamp</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I don’t have any pictures of me speaking.  </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Much appreciated if I could get some pics of me speaking:    </a:t>
            </a:r>
            <a:r>
              <a:rPr b="0" lang="en-US" sz="2400" spc="-1" strike="noStrike" u="sng">
                <a:solidFill>
                  <a:srgbClr val="0000ff"/>
                </a:solidFill>
                <a:uFill>
                  <a:solidFill>
                    <a:srgbClr val="ffffff"/>
                  </a:solidFill>
                </a:uFill>
                <a:latin typeface="Arial"/>
                <a:ea typeface="Arial Unicode MS"/>
                <a:hlinkClick r:id="rId2"/>
              </a:rPr>
              <a:t>twitter@mistergen</a:t>
            </a:r>
            <a:r>
              <a:rPr b="0" lang="en-US" sz="2400" spc="-1" strike="noStrike">
                <a:solidFill>
                  <a:srgbClr val="000000"/>
                </a:solidFill>
                <a:uFill>
                  <a:solidFill>
                    <a:srgbClr val="ffffff"/>
                  </a:solidFill>
                </a:uFill>
                <a:latin typeface="Arial"/>
                <a:ea typeface="Arial Unicode MS"/>
              </a:rPr>
              <a:t>est </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WiFi:</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      </a:t>
            </a:r>
            <a:r>
              <a:rPr b="0" lang="en-US" sz="2400" spc="-1" strike="noStrike">
                <a:solidFill>
                  <a:srgbClr val="000000"/>
                </a:solidFill>
                <a:uFill>
                  <a:solidFill>
                    <a:srgbClr val="ffffff"/>
                  </a:solidFill>
                </a:uFill>
                <a:latin typeface="Arial"/>
                <a:ea typeface="Arial Unicode MS"/>
              </a:rPr>
              <a:t>The WiFi for the code camp is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SSID - UWMVisitor</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a:ea typeface="Arial Unicode MS"/>
              </a:rPr>
              <a:t>Password - panthers18</a:t>
            </a: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a:p>
            <a:pPr>
              <a:lnSpc>
                <a:spcPct val="100000"/>
              </a:lnSpc>
            </a:pPr>
            <a:endParaRPr b="0" lang="en-US" sz="2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Picture 130" descr=""/>
          <p:cNvPicPr/>
          <p:nvPr/>
        </p:nvPicPr>
        <p:blipFill>
          <a:blip r:embed="rId1"/>
          <a:stretch/>
        </p:blipFill>
        <p:spPr>
          <a:xfrm>
            <a:off x="771480" y="333360"/>
            <a:ext cx="8790120" cy="619920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CustomShape 1"/>
          <p:cNvSpPr/>
          <p:nvPr/>
        </p:nvSpPr>
        <p:spPr>
          <a:xfrm>
            <a:off x="0" y="0"/>
            <a:ext cx="5027400" cy="755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88" name="CustomShape 2"/>
          <p:cNvSpPr/>
          <p:nvPr/>
        </p:nvSpPr>
        <p:spPr>
          <a:xfrm>
            <a:off x="0" y="0"/>
            <a:ext cx="10079280" cy="75582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89" name="Picture 11" descr=""/>
          <p:cNvPicPr/>
          <p:nvPr/>
        </p:nvPicPr>
        <p:blipFill>
          <a:blip r:embed="rId1"/>
          <a:stretch/>
        </p:blipFill>
        <p:spPr>
          <a:xfrm>
            <a:off x="0" y="0"/>
            <a:ext cx="10079280" cy="7558200"/>
          </a:xfrm>
          <a:prstGeom prst="rect">
            <a:avLst/>
          </a:prstGeom>
          <a:ln>
            <a:noFill/>
          </a:ln>
        </p:spPr>
      </p:pic>
      <p:sp>
        <p:nvSpPr>
          <p:cNvPr id="290" name="CustomShape 3"/>
          <p:cNvSpPr/>
          <p:nvPr/>
        </p:nvSpPr>
        <p:spPr>
          <a:xfrm>
            <a:off x="142920" y="2258640"/>
            <a:ext cx="3741840" cy="3040920"/>
          </a:xfrm>
          <a:prstGeom prst="rect">
            <a:avLst/>
          </a:prstGeom>
          <a:noFill/>
          <a:ln>
            <a:noFill/>
          </a:ln>
        </p:spPr>
        <p:style>
          <a:lnRef idx="0"/>
          <a:fillRef idx="0"/>
          <a:effectRef idx="0"/>
          <a:fontRef idx="minor"/>
        </p:style>
        <p:txBody>
          <a:bodyPr lIns="0" rIns="0" tIns="0" bIns="0" anchor="ctr">
            <a:normAutofit/>
          </a:bodyPr>
          <a:p>
            <a:pPr>
              <a:lnSpc>
                <a:spcPct val="90000"/>
              </a:lnSpc>
            </a:pPr>
            <a:r>
              <a:rPr b="1" lang="en-US" sz="4400" spc="-1" strike="noStrike">
                <a:solidFill>
                  <a:srgbClr val="000000"/>
                </a:solidFill>
                <a:uFill>
                  <a:solidFill>
                    <a:srgbClr val="ffffff"/>
                  </a:solidFill>
                </a:uFill>
                <a:latin typeface="Arial"/>
                <a:ea typeface="DejaVu Sans"/>
              </a:rPr>
              <a:t>JS trying to do </a:t>
            </a:r>
            <a:br/>
            <a:r>
              <a:rPr b="1" lang="en-US" sz="4400" spc="-1" strike="noStrike">
                <a:solidFill>
                  <a:srgbClr val="000000"/>
                </a:solidFill>
                <a:uFill>
                  <a:solidFill>
                    <a:srgbClr val="ffffff"/>
                  </a:solidFill>
                </a:uFill>
                <a:latin typeface="Arial"/>
                <a:ea typeface="DejaVu Sans"/>
              </a:rPr>
              <a:t>Immutability</a:t>
            </a:r>
            <a:br/>
            <a:endParaRPr b="0" lang="en-US" sz="4400" spc="-1" strike="noStrike">
              <a:solidFill>
                <a:srgbClr val="000000"/>
              </a:solidFill>
              <a:uFill>
                <a:solidFill>
                  <a:srgbClr val="ffffff"/>
                </a:solidFill>
              </a:uFill>
              <a:latin typeface="Arial"/>
            </a:endParaRPr>
          </a:p>
        </p:txBody>
      </p:sp>
      <p:sp>
        <p:nvSpPr>
          <p:cNvPr id="291" name="CustomShape 4"/>
          <p:cNvSpPr/>
          <p:nvPr/>
        </p:nvSpPr>
        <p:spPr>
          <a:xfrm>
            <a:off x="4408920" y="873360"/>
            <a:ext cx="5293080" cy="527436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000" spc="-1" strike="noStrike">
                <a:solidFill>
                  <a:srgbClr val="000000"/>
                </a:solidFill>
                <a:uFill>
                  <a:solidFill>
                    <a:srgbClr val="ffffff"/>
                  </a:solidFill>
                </a:uFill>
                <a:latin typeface="Arial"/>
                <a:ea typeface="DejaVu Sans"/>
              </a:rPr>
              <a:t>In ES6 there is a new keyword called </a:t>
            </a:r>
            <a:r>
              <a:rPr b="1" i="1" lang="en-US" sz="2000" spc="-1" strike="noStrike">
                <a:solidFill>
                  <a:srgbClr val="000000"/>
                </a:solidFill>
                <a:uFill>
                  <a:solidFill>
                    <a:srgbClr val="ffffff"/>
                  </a:solidFill>
                </a:uFill>
                <a:latin typeface="Arial"/>
                <a:ea typeface="DejaVu Sans"/>
              </a:rPr>
              <a:t>const</a:t>
            </a:r>
            <a:r>
              <a:rPr b="0" lang="en-US" sz="2000" spc="-1" strike="noStrike">
                <a:solidFill>
                  <a:srgbClr val="000000"/>
                </a:solidFill>
                <a:uFill>
                  <a:solidFill>
                    <a:srgbClr val="ffffff"/>
                  </a:solidFill>
                </a:uFill>
                <a:latin typeface="Arial"/>
                <a:ea typeface="DejaVu Sans"/>
              </a:rPr>
              <a:t>. This means that once a variable is set, it cannot be reset:</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1" lang="en-US" sz="2000" spc="-1" strike="noStrike">
                <a:solidFill>
                  <a:srgbClr val="000000"/>
                </a:solidFill>
                <a:uFill>
                  <a:solidFill>
                    <a:srgbClr val="ffffff"/>
                  </a:solidFill>
                </a:uFill>
                <a:latin typeface="Courier New"/>
                <a:ea typeface="DejaVu Sans"/>
              </a:rPr>
              <a:t>const a = 1;</a:t>
            </a:r>
            <a:br/>
            <a:r>
              <a:rPr b="1" lang="en-US" sz="2000" spc="-1" strike="noStrike">
                <a:solidFill>
                  <a:srgbClr val="000000"/>
                </a:solidFill>
                <a:uFill>
                  <a:solidFill>
                    <a:srgbClr val="ffffff"/>
                  </a:solidFill>
                </a:uFill>
                <a:latin typeface="Courier New"/>
                <a:ea typeface="DejaVu Sans"/>
              </a:rPr>
              <a:t>a = 2; // error.</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a:p>
            <a:pPr>
              <a:lnSpc>
                <a:spcPct val="100000"/>
              </a:lnSpc>
            </a:pPr>
            <a:r>
              <a:rPr b="1" lang="en-US" sz="2000" spc="-1" strike="noStrike">
                <a:solidFill>
                  <a:srgbClr val="000000"/>
                </a:solidFill>
                <a:uFill>
                  <a:solidFill>
                    <a:srgbClr val="ffffff"/>
                  </a:solidFill>
                </a:uFill>
                <a:latin typeface="Courier New"/>
                <a:ea typeface="DejaVu Sans"/>
              </a:rPr>
              <a:t>const a = {</a:t>
            </a:r>
            <a:br/>
            <a:r>
              <a:rPr b="1" lang="en-US" sz="2000" spc="-1" strike="noStrike">
                <a:solidFill>
                  <a:srgbClr val="000000"/>
                </a:solidFill>
                <a:uFill>
                  <a:solidFill>
                    <a:srgbClr val="ffffff"/>
                  </a:solidFill>
                </a:uFill>
                <a:latin typeface="Courier New"/>
                <a:ea typeface="DejaVu Sans"/>
              </a:rPr>
              <a:t>x: 1,</a:t>
            </a:r>
            <a:br/>
            <a:r>
              <a:rPr b="1" lang="en-US" sz="2000" spc="-1" strike="noStrike">
                <a:solidFill>
                  <a:srgbClr val="000000"/>
                </a:solidFill>
                <a:uFill>
                  <a:solidFill>
                    <a:srgbClr val="ffffff"/>
                  </a:solidFill>
                </a:uFill>
                <a:latin typeface="Courier New"/>
                <a:ea typeface="DejaVu Sans"/>
              </a:rPr>
              <a:t>y: 2</a:t>
            </a:r>
            <a:br/>
            <a:r>
              <a:rPr b="1" lang="en-US" sz="2000" spc="-1" strike="noStrike">
                <a:solidFill>
                  <a:srgbClr val="000000"/>
                </a:solidFill>
                <a:uFill>
                  <a:solidFill>
                    <a:srgbClr val="ffffff"/>
                  </a:solidFill>
                </a:uFill>
                <a:latin typeface="Courier New"/>
                <a:ea typeface="DejaVu Sans"/>
              </a:rPr>
              <a:t>};</a:t>
            </a:r>
            <a:br/>
            <a:r>
              <a:rPr b="1" lang="en-US" sz="2000" spc="-1" strike="noStrike">
                <a:solidFill>
                  <a:srgbClr val="000000"/>
                </a:solidFill>
                <a:uFill>
                  <a:solidFill>
                    <a:srgbClr val="ffffff"/>
                  </a:solidFill>
                </a:uFill>
                <a:latin typeface="Courier New"/>
                <a:ea typeface="DejaVu Sans"/>
              </a:rPr>
              <a:t>a.x = 2; // NO ERROR!</a:t>
            </a:r>
            <a:br/>
            <a:r>
              <a:rPr b="1" lang="en-US" sz="2000" spc="-1" strike="noStrike">
                <a:solidFill>
                  <a:srgbClr val="000000"/>
                </a:solidFill>
                <a:uFill>
                  <a:solidFill>
                    <a:srgbClr val="ffffff"/>
                  </a:solidFill>
                </a:uFill>
                <a:latin typeface="Courier New"/>
                <a:ea typeface="DejaVu Sans"/>
              </a:rPr>
              <a:t>a = {}; // this will throw a TypeError </a:t>
            </a:r>
            <a:endParaRPr b="0" lang="en-US" sz="20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CustomShape 1"/>
          <p:cNvSpPr/>
          <p:nvPr/>
        </p:nvSpPr>
        <p:spPr>
          <a:xfrm>
            <a:off x="0" y="0"/>
            <a:ext cx="5027400" cy="755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3" name="CustomShape 2"/>
          <p:cNvSpPr/>
          <p:nvPr/>
        </p:nvSpPr>
        <p:spPr>
          <a:xfrm>
            <a:off x="0" y="0"/>
            <a:ext cx="10079280" cy="75582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294" name="Picture 11" descr=""/>
          <p:cNvPicPr/>
          <p:nvPr/>
        </p:nvPicPr>
        <p:blipFill>
          <a:blip r:embed="rId1"/>
          <a:stretch/>
        </p:blipFill>
        <p:spPr>
          <a:xfrm>
            <a:off x="0" y="0"/>
            <a:ext cx="10079280" cy="7558200"/>
          </a:xfrm>
          <a:prstGeom prst="rect">
            <a:avLst/>
          </a:prstGeom>
          <a:ln>
            <a:noFill/>
          </a:ln>
        </p:spPr>
      </p:pic>
      <p:sp>
        <p:nvSpPr>
          <p:cNvPr id="295" name="CustomShape 3"/>
          <p:cNvSpPr/>
          <p:nvPr/>
        </p:nvSpPr>
        <p:spPr>
          <a:xfrm>
            <a:off x="0" y="1834560"/>
            <a:ext cx="3875040" cy="3058200"/>
          </a:xfrm>
          <a:prstGeom prst="rect">
            <a:avLst/>
          </a:prstGeom>
          <a:noFill/>
          <a:ln>
            <a:noFill/>
          </a:ln>
        </p:spPr>
        <p:style>
          <a:lnRef idx="0"/>
          <a:fillRef idx="0"/>
          <a:effectRef idx="0"/>
          <a:fontRef idx="minor"/>
        </p:style>
        <p:txBody>
          <a:bodyPr lIns="0" rIns="0" tIns="0" bIns="0" anchor="ctr">
            <a:normAutofit/>
          </a:bodyPr>
          <a:p>
            <a:pPr>
              <a:lnSpc>
                <a:spcPct val="90000"/>
              </a:lnSpc>
            </a:pPr>
            <a:r>
              <a:rPr b="1" lang="en-US" sz="4000" spc="-1" strike="noStrike">
                <a:solidFill>
                  <a:srgbClr val="000000"/>
                </a:solidFill>
                <a:uFill>
                  <a:solidFill>
                    <a:srgbClr val="ffffff"/>
                  </a:solidFill>
                </a:uFill>
                <a:latin typeface="Arial"/>
                <a:ea typeface="DejaVu Sans"/>
              </a:rPr>
              <a:t>Javascript</a:t>
            </a:r>
            <a:br/>
            <a:endParaRPr b="0" lang="en-US" sz="4000" spc="-1" strike="noStrike">
              <a:solidFill>
                <a:srgbClr val="000000"/>
              </a:solidFill>
              <a:uFill>
                <a:solidFill>
                  <a:srgbClr val="ffffff"/>
                </a:solidFill>
              </a:uFill>
              <a:latin typeface="Arial"/>
            </a:endParaRPr>
          </a:p>
        </p:txBody>
      </p:sp>
      <p:sp>
        <p:nvSpPr>
          <p:cNvPr id="296" name="CustomShape 4"/>
          <p:cNvSpPr/>
          <p:nvPr/>
        </p:nvSpPr>
        <p:spPr>
          <a:xfrm>
            <a:off x="3876480" y="-870480"/>
            <a:ext cx="5293080" cy="43844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000000"/>
                </a:solidFill>
                <a:uFill>
                  <a:solidFill>
                    <a:srgbClr val="ffffff"/>
                  </a:solidFill>
                </a:uFill>
                <a:latin typeface="Arial"/>
                <a:ea typeface="DejaVu Sans"/>
              </a:rPr>
              <a:t>.</a:t>
            </a:r>
            <a:endParaRPr b="0" lang="en-US" sz="3600" spc="-1" strike="noStrike">
              <a:solidFill>
                <a:srgbClr val="000000"/>
              </a:solidFill>
              <a:uFill>
                <a:solidFill>
                  <a:srgbClr val="ffffff"/>
                </a:solidFill>
              </a:uFill>
              <a:latin typeface="Arial"/>
            </a:endParaRPr>
          </a:p>
        </p:txBody>
      </p:sp>
      <p:pic>
        <p:nvPicPr>
          <p:cNvPr id="297" name="Picture 8" descr=""/>
          <p:cNvPicPr/>
          <p:nvPr/>
        </p:nvPicPr>
        <p:blipFill>
          <a:blip r:embed="rId2"/>
          <a:srcRect l="0" t="0" r="10677" b="0"/>
          <a:stretch/>
        </p:blipFill>
        <p:spPr>
          <a:xfrm>
            <a:off x="3309840" y="1645560"/>
            <a:ext cx="6769440" cy="439200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CustomShape 1"/>
          <p:cNvSpPr/>
          <p:nvPr/>
        </p:nvSpPr>
        <p:spPr>
          <a:xfrm>
            <a:off x="0" y="0"/>
            <a:ext cx="5027400" cy="755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99" name="CustomShape 2"/>
          <p:cNvSpPr/>
          <p:nvPr/>
        </p:nvSpPr>
        <p:spPr>
          <a:xfrm>
            <a:off x="0" y="0"/>
            <a:ext cx="10079280" cy="75582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00" name="Picture 11" descr=""/>
          <p:cNvPicPr/>
          <p:nvPr/>
        </p:nvPicPr>
        <p:blipFill>
          <a:blip r:embed="rId1"/>
          <a:stretch/>
        </p:blipFill>
        <p:spPr>
          <a:xfrm>
            <a:off x="0" y="0"/>
            <a:ext cx="10079280" cy="7558200"/>
          </a:xfrm>
          <a:prstGeom prst="rect">
            <a:avLst/>
          </a:prstGeom>
          <a:ln>
            <a:noFill/>
          </a:ln>
        </p:spPr>
      </p:pic>
      <p:sp>
        <p:nvSpPr>
          <p:cNvPr id="301" name="CustomShape 3"/>
          <p:cNvSpPr/>
          <p:nvPr/>
        </p:nvSpPr>
        <p:spPr>
          <a:xfrm>
            <a:off x="313560" y="645840"/>
            <a:ext cx="3561480" cy="3040920"/>
          </a:xfrm>
          <a:prstGeom prst="rect">
            <a:avLst/>
          </a:prstGeom>
          <a:noFill/>
          <a:ln>
            <a:noFill/>
          </a:ln>
        </p:spPr>
        <p:style>
          <a:lnRef idx="0"/>
          <a:fillRef idx="0"/>
          <a:effectRef idx="0"/>
          <a:fontRef idx="minor"/>
        </p:style>
        <p:txBody>
          <a:bodyPr lIns="0" rIns="0" tIns="0" bIns="0" anchor="ctr">
            <a:normAutofit/>
          </a:bodyPr>
          <a:p>
            <a:pPr>
              <a:lnSpc>
                <a:spcPct val="90000"/>
              </a:lnSpc>
            </a:pPr>
            <a:r>
              <a:rPr b="1" lang="en-US" sz="4400" spc="-1" strike="noStrike">
                <a:solidFill>
                  <a:srgbClr val="000000"/>
                </a:solidFill>
                <a:uFill>
                  <a:solidFill>
                    <a:srgbClr val="ffffff"/>
                  </a:solidFill>
                </a:uFill>
                <a:latin typeface="Arial"/>
                <a:ea typeface="DejaVu Sans"/>
              </a:rPr>
              <a:t>Elm:</a:t>
            </a:r>
            <a:br/>
            <a:endParaRPr b="0" lang="en-US" sz="4400" spc="-1" strike="noStrike">
              <a:solidFill>
                <a:srgbClr val="000000"/>
              </a:solidFill>
              <a:uFill>
                <a:solidFill>
                  <a:srgbClr val="ffffff"/>
                </a:solidFill>
              </a:uFill>
              <a:latin typeface="Arial"/>
            </a:endParaRPr>
          </a:p>
        </p:txBody>
      </p:sp>
      <p:sp>
        <p:nvSpPr>
          <p:cNvPr id="302" name="CustomShape 4"/>
          <p:cNvSpPr/>
          <p:nvPr/>
        </p:nvSpPr>
        <p:spPr>
          <a:xfrm>
            <a:off x="4190040" y="-1615320"/>
            <a:ext cx="5293080" cy="438444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000" spc="-1" strike="noStrike">
                <a:solidFill>
                  <a:srgbClr val="000000"/>
                </a:solidFill>
                <a:uFill>
                  <a:solidFill>
                    <a:srgbClr val="ffffff"/>
                  </a:solidFill>
                </a:uFill>
                <a:latin typeface="Courier New"/>
                <a:ea typeface="DejaVu Sans"/>
              </a:rPr>
              <a:t>.</a:t>
            </a:r>
            <a:endParaRPr b="0" lang="en-US" sz="2000" spc="-1" strike="noStrike">
              <a:solidFill>
                <a:srgbClr val="000000"/>
              </a:solidFill>
              <a:uFill>
                <a:solidFill>
                  <a:srgbClr val="ffffff"/>
                </a:solidFill>
              </a:uFill>
              <a:latin typeface="Arial"/>
            </a:endParaRPr>
          </a:p>
        </p:txBody>
      </p:sp>
      <p:pic>
        <p:nvPicPr>
          <p:cNvPr id="303" name="Picture 10" descr=""/>
          <p:cNvPicPr/>
          <p:nvPr/>
        </p:nvPicPr>
        <p:blipFill>
          <a:blip r:embed="rId2"/>
          <a:stretch/>
        </p:blipFill>
        <p:spPr>
          <a:xfrm>
            <a:off x="2514240" y="2166840"/>
            <a:ext cx="7437960" cy="448488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CustomShape 1"/>
          <p:cNvSpPr/>
          <p:nvPr/>
        </p:nvSpPr>
        <p:spPr>
          <a:xfrm>
            <a:off x="0" y="0"/>
            <a:ext cx="5027400" cy="755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5" name="CustomShape 2"/>
          <p:cNvSpPr/>
          <p:nvPr/>
        </p:nvSpPr>
        <p:spPr>
          <a:xfrm>
            <a:off x="0" y="0"/>
            <a:ext cx="10079280" cy="75582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a:gradFill>
          <a:ln>
            <a:noFill/>
          </a:ln>
        </p:spPr>
        <p:style>
          <a:lnRef idx="2">
            <a:schemeClr val="accent1">
              <a:shade val="50000"/>
            </a:schemeClr>
          </a:lnRef>
          <a:fillRef idx="1">
            <a:schemeClr val="accent1"/>
          </a:fillRef>
          <a:effectRef idx="0">
            <a:schemeClr val="accent1"/>
          </a:effectRef>
          <a:fontRef idx="minor"/>
        </p:style>
      </p:sp>
      <p:pic>
        <p:nvPicPr>
          <p:cNvPr id="306" name="Picture 11" descr=""/>
          <p:cNvPicPr/>
          <p:nvPr/>
        </p:nvPicPr>
        <p:blipFill>
          <a:blip r:embed="rId1"/>
          <a:stretch/>
        </p:blipFill>
        <p:spPr>
          <a:xfrm>
            <a:off x="0" y="0"/>
            <a:ext cx="10079280" cy="7558200"/>
          </a:xfrm>
          <a:prstGeom prst="rect">
            <a:avLst/>
          </a:prstGeom>
          <a:ln>
            <a:noFill/>
          </a:ln>
        </p:spPr>
      </p:pic>
      <p:sp>
        <p:nvSpPr>
          <p:cNvPr id="307" name="CustomShape 3"/>
          <p:cNvSpPr/>
          <p:nvPr/>
        </p:nvSpPr>
        <p:spPr>
          <a:xfrm>
            <a:off x="333360" y="1254960"/>
            <a:ext cx="3561480" cy="1519920"/>
          </a:xfrm>
          <a:prstGeom prst="rect">
            <a:avLst/>
          </a:prstGeom>
          <a:noFill/>
          <a:ln>
            <a:noFill/>
          </a:ln>
        </p:spPr>
        <p:style>
          <a:lnRef idx="0"/>
          <a:fillRef idx="0"/>
          <a:effectRef idx="0"/>
          <a:fontRef idx="minor"/>
        </p:style>
        <p:txBody>
          <a:bodyPr lIns="0" rIns="0" tIns="0" bIns="0" anchor="ctr">
            <a:normAutofit/>
          </a:bodyPr>
          <a:p>
            <a:pPr>
              <a:lnSpc>
                <a:spcPct val="90000"/>
              </a:lnSpc>
            </a:pPr>
            <a:r>
              <a:rPr b="1" lang="en-US" sz="4400" spc="-1" strike="noStrike">
                <a:solidFill>
                  <a:srgbClr val="000000"/>
                </a:solidFill>
                <a:uFill>
                  <a:solidFill>
                    <a:srgbClr val="ffffff"/>
                  </a:solidFill>
                </a:uFill>
                <a:latin typeface="Arial"/>
                <a:ea typeface="DejaVu Sans"/>
              </a:rPr>
              <a:t>What about side effects?</a:t>
            </a:r>
            <a:br/>
            <a:endParaRPr b="0" lang="en-US" sz="4400" spc="-1" strike="noStrike">
              <a:solidFill>
                <a:srgbClr val="000000"/>
              </a:solidFill>
              <a:uFill>
                <a:solidFill>
                  <a:srgbClr val="ffffff"/>
                </a:solidFill>
              </a:uFill>
              <a:latin typeface="Arial"/>
            </a:endParaRPr>
          </a:p>
        </p:txBody>
      </p:sp>
      <p:sp>
        <p:nvSpPr>
          <p:cNvPr id="308" name="CustomShape 4"/>
          <p:cNvSpPr/>
          <p:nvPr/>
        </p:nvSpPr>
        <p:spPr>
          <a:xfrm>
            <a:off x="4332960" y="-1691280"/>
            <a:ext cx="5293080" cy="43844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000" spc="-1" strike="noStrike">
                <a:solidFill>
                  <a:srgbClr val="000000"/>
                </a:solidFill>
                <a:uFill>
                  <a:solidFill>
                    <a:srgbClr val="ffffff"/>
                  </a:solidFill>
                </a:uFill>
                <a:latin typeface="Arial"/>
                <a:ea typeface="DejaVu Sans"/>
              </a:rPr>
              <a:t>.</a:t>
            </a:r>
            <a:endParaRPr b="0" lang="en-US" sz="2000" spc="-1" strike="noStrike">
              <a:solidFill>
                <a:srgbClr val="000000"/>
              </a:solidFill>
              <a:uFill>
                <a:solidFill>
                  <a:srgbClr val="ffffff"/>
                </a:solidFill>
              </a:uFill>
              <a:latin typeface="Arial"/>
            </a:endParaRPr>
          </a:p>
        </p:txBody>
      </p:sp>
      <p:pic>
        <p:nvPicPr>
          <p:cNvPr id="309" name="Picture 2" descr=""/>
          <p:cNvPicPr/>
          <p:nvPr/>
        </p:nvPicPr>
        <p:blipFill>
          <a:blip r:embed="rId2"/>
          <a:stretch/>
        </p:blipFill>
        <p:spPr>
          <a:xfrm>
            <a:off x="0" y="2602440"/>
            <a:ext cx="8231400" cy="465408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977b6"/>
        </a:solidFill>
      </p:bgPr>
    </p:bg>
    <p:spTree>
      <p:nvGrpSpPr>
        <p:cNvPr id="1" name=""/>
        <p:cNvGrpSpPr/>
        <p:nvPr/>
      </p:nvGrpSpPr>
      <p:grpSpPr>
        <a:xfrm>
          <a:off x="0" y="0"/>
          <a:ext cx="0" cy="0"/>
          <a:chOff x="0" y="0"/>
          <a:chExt cx="0" cy="0"/>
        </a:xfrm>
      </p:grpSpPr>
      <p:pic>
        <p:nvPicPr>
          <p:cNvPr id="310" name="Picture 1" descr=""/>
          <p:cNvPicPr/>
          <p:nvPr/>
        </p:nvPicPr>
        <p:blipFill>
          <a:blip r:embed="rId1"/>
          <a:srcRect l="0" t="661" r="0" b="2935"/>
          <a:stretch/>
        </p:blipFill>
        <p:spPr>
          <a:xfrm>
            <a:off x="0" y="1162080"/>
            <a:ext cx="10079280" cy="511344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1" name="Picture 1" descr=""/>
          <p:cNvPicPr/>
          <p:nvPr/>
        </p:nvPicPr>
        <p:blipFill>
          <a:blip r:embed="rId1"/>
          <a:srcRect l="0" t="0" r="19324" b="0"/>
          <a:stretch/>
        </p:blipFill>
        <p:spPr>
          <a:xfrm>
            <a:off x="0" y="0"/>
            <a:ext cx="10079280" cy="755820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2" name="Picture 3" descr=""/>
          <p:cNvPicPr/>
          <p:nvPr/>
        </p:nvPicPr>
        <p:blipFill>
          <a:blip r:embed="rId1"/>
          <a:srcRect l="0" t="0" r="0" b="7989"/>
          <a:stretch/>
        </p:blipFill>
        <p:spPr>
          <a:xfrm>
            <a:off x="0" y="0"/>
            <a:ext cx="10079280" cy="755820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3" name="Picture 3" descr=""/>
          <p:cNvPicPr/>
          <p:nvPr/>
        </p:nvPicPr>
        <p:blipFill>
          <a:blip r:embed="rId1"/>
          <a:srcRect l="0" t="0" r="0" b="7989"/>
          <a:stretch/>
        </p:blipFill>
        <p:spPr>
          <a:xfrm>
            <a:off x="0" y="0"/>
            <a:ext cx="10079280" cy="7558200"/>
          </a:xfrm>
          <a:prstGeom prst="rect">
            <a:avLst/>
          </a:prstGeom>
          <a:ln>
            <a:noFill/>
          </a:ln>
        </p:spPr>
      </p:pic>
      <p:sp>
        <p:nvSpPr>
          <p:cNvPr id="314" name="CustomShape 1"/>
          <p:cNvSpPr/>
          <p:nvPr/>
        </p:nvSpPr>
        <p:spPr>
          <a:xfrm rot="190200">
            <a:off x="429120" y="1594080"/>
            <a:ext cx="9218520" cy="4765320"/>
          </a:xfrm>
          <a:prstGeom prst="rect">
            <a:avLst/>
          </a:prstGeom>
          <a:solidFill>
            <a:schemeClr val="tx2">
              <a:lumMod val="75000"/>
              <a:alpha val="78000"/>
            </a:schemeClr>
          </a:solidFill>
          <a:ln>
            <a:noFill/>
          </a:ln>
        </p:spPr>
        <p:style>
          <a:lnRef idx="0"/>
          <a:fillRef idx="0"/>
          <a:effectRef idx="0"/>
          <a:fontRef idx="minor"/>
        </p:style>
        <p:txBody>
          <a:bodyPr lIns="90000" rIns="90000" tIns="45000" bIns="45000">
            <a:normAutofit/>
          </a:bodyPr>
          <a:p>
            <a:pPr>
              <a:lnSpc>
                <a:spcPct val="100000"/>
              </a:lnSpc>
              <a:spcBef>
                <a:spcPts val="1001"/>
              </a:spcBef>
            </a:pPr>
            <a:r>
              <a:rPr b="0" i="1" lang="en-US" sz="3200" spc="-1" strike="noStrike">
                <a:solidFill>
                  <a:srgbClr val="ffff00"/>
                </a:solidFill>
                <a:uFill>
                  <a:solidFill>
                    <a:srgbClr val="ffffff"/>
                  </a:solidFill>
                </a:uFill>
                <a:latin typeface="Arial"/>
                <a:ea typeface="DejaVu Sans"/>
              </a:rPr>
              <a:t>“</a:t>
            </a:r>
            <a:r>
              <a:rPr b="0" i="1" lang="en-US" sz="3200" spc="-1" strike="noStrike">
                <a:solidFill>
                  <a:srgbClr val="ffff00"/>
                </a:solidFill>
                <a:uFill>
                  <a:solidFill>
                    <a:srgbClr val="ffffff"/>
                  </a:solidFill>
                </a:uFill>
                <a:latin typeface="Arial"/>
                <a:ea typeface="DejaVu Sans"/>
              </a:rPr>
              <a:t>It took a little time to get used to Elm, especially for OO-raised people like me and most of my team. </a:t>
            </a:r>
            <a:endParaRPr b="0" lang="en-US" sz="3200" spc="-1" strike="noStrike">
              <a:solidFill>
                <a:srgbClr val="000000"/>
              </a:solidFill>
              <a:uFill>
                <a:solidFill>
                  <a:srgbClr val="ffffff"/>
                </a:solidFill>
              </a:uFill>
              <a:latin typeface="Arial"/>
            </a:endParaRPr>
          </a:p>
          <a:p>
            <a:pPr>
              <a:lnSpc>
                <a:spcPct val="100000"/>
              </a:lnSpc>
              <a:spcBef>
                <a:spcPts val="1001"/>
              </a:spcBef>
            </a:pPr>
            <a:r>
              <a:rPr b="0" i="1" lang="en-US" sz="3200" spc="-1" strike="noStrike">
                <a:solidFill>
                  <a:srgbClr val="ffff00"/>
                </a:solidFill>
                <a:uFill>
                  <a:solidFill>
                    <a:srgbClr val="ffffff"/>
                  </a:solidFill>
                </a:uFill>
                <a:latin typeface="Arial"/>
                <a:ea typeface="DejaVu Sans"/>
              </a:rPr>
              <a:t>But it eventually paid off. </a:t>
            </a:r>
            <a:endParaRPr b="0" lang="en-US" sz="3200" spc="-1" strike="noStrike">
              <a:solidFill>
                <a:srgbClr val="000000"/>
              </a:solidFill>
              <a:uFill>
                <a:solidFill>
                  <a:srgbClr val="ffffff"/>
                </a:solidFill>
              </a:uFill>
              <a:latin typeface="Arial"/>
            </a:endParaRPr>
          </a:p>
          <a:p>
            <a:pPr>
              <a:lnSpc>
                <a:spcPct val="90000"/>
              </a:lnSpc>
              <a:spcBef>
                <a:spcPts val="1001"/>
              </a:spcBef>
            </a:pPr>
            <a:endParaRPr b="0" lang="en-US" sz="3200" spc="-1" strike="noStrike">
              <a:solidFill>
                <a:srgbClr val="000000"/>
              </a:solidFill>
              <a:uFill>
                <a:solidFill>
                  <a:srgbClr val="ffffff"/>
                </a:solidFill>
              </a:uFill>
              <a:latin typeface="Arial"/>
            </a:endParaRPr>
          </a:p>
          <a:p>
            <a:pPr>
              <a:lnSpc>
                <a:spcPct val="100000"/>
              </a:lnSpc>
              <a:spcBef>
                <a:spcPts val="1001"/>
              </a:spcBef>
            </a:pPr>
            <a:r>
              <a:rPr b="0" i="1" lang="en-US" sz="3200" spc="-1" strike="noStrike">
                <a:solidFill>
                  <a:srgbClr val="ffff00"/>
                </a:solidFill>
                <a:uFill>
                  <a:solidFill>
                    <a:srgbClr val="ffffff"/>
                  </a:solidFill>
                </a:uFill>
                <a:latin typeface="Arial"/>
                <a:ea typeface="DejaVu Sans"/>
              </a:rPr>
              <a:t>Once you’ve understood the basic principles, you realize that coding in the browser can actually be productive, safe, and even fun.”</a:t>
            </a:r>
            <a:r>
              <a:rPr b="1" lang="en-US" sz="3200" spc="-1" strike="noStrike">
                <a:solidFill>
                  <a:srgbClr val="000000"/>
                </a:solidFill>
                <a:uFill>
                  <a:solidFill>
                    <a:srgbClr val="ffffff"/>
                  </a:solidFill>
                </a:uFill>
                <a:latin typeface="Arial"/>
                <a:ea typeface="DejaVu Sans"/>
              </a:rPr>
              <a:t> </a:t>
            </a:r>
            <a:endParaRPr b="0" lang="en-US" sz="3200" spc="-1" strike="noStrike">
              <a:solidFill>
                <a:srgbClr val="000000"/>
              </a:solidFill>
              <a:uFill>
                <a:solidFill>
                  <a:srgbClr val="ffffff"/>
                </a:solidFill>
              </a:uFill>
              <a:latin typeface="Arial"/>
            </a:endParaRPr>
          </a:p>
          <a:p>
            <a:pPr algn="r">
              <a:lnSpc>
                <a:spcPct val="100000"/>
              </a:lnSpc>
              <a:spcBef>
                <a:spcPts val="1001"/>
              </a:spcBef>
            </a:pPr>
            <a:r>
              <a:rPr b="1" lang="en-US" sz="3200" spc="-1" strike="noStrike">
                <a:solidFill>
                  <a:srgbClr val="000000"/>
                </a:solidFill>
                <a:uFill>
                  <a:solidFill>
                    <a:srgbClr val="ffffff"/>
                  </a:solidFill>
                </a:uFill>
                <a:latin typeface="Arial"/>
                <a:ea typeface="DejaVu Sans"/>
              </a:rPr>
              <a:t>-Remi Van Keisbelck</a:t>
            </a:r>
            <a:endParaRPr b="0" lang="en-US" sz="3200" spc="-1" strike="noStrike">
              <a:solidFill>
                <a:srgbClr val="000000"/>
              </a:solidFill>
              <a:uFill>
                <a:solidFill>
                  <a:srgbClr val="ffffff"/>
                </a:solidFill>
              </a:uFill>
              <a:latin typeface="Arial"/>
            </a:endParaRPr>
          </a:p>
          <a:p>
            <a:pPr>
              <a:lnSpc>
                <a:spcPct val="100000"/>
              </a:lnSpc>
              <a:spcBef>
                <a:spcPts val="1001"/>
              </a:spcBef>
            </a:pPr>
            <a:endParaRPr b="0" lang="en-US" sz="32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5" name="Picture 3" descr=""/>
          <p:cNvPicPr/>
          <p:nvPr/>
        </p:nvPicPr>
        <p:blipFill>
          <a:blip r:embed="rId1"/>
          <a:srcRect l="0" t="0" r="0" b="7989"/>
          <a:stretch/>
        </p:blipFill>
        <p:spPr>
          <a:xfrm>
            <a:off x="0" y="0"/>
            <a:ext cx="10079280" cy="7558200"/>
          </a:xfrm>
          <a:prstGeom prst="rect">
            <a:avLst/>
          </a:prstGeom>
          <a:ln>
            <a:noFill/>
          </a:ln>
        </p:spPr>
      </p:pic>
      <p:sp>
        <p:nvSpPr>
          <p:cNvPr id="316" name="CustomShape 1"/>
          <p:cNvSpPr/>
          <p:nvPr/>
        </p:nvSpPr>
        <p:spPr>
          <a:xfrm rot="21431400">
            <a:off x="439560" y="1594800"/>
            <a:ext cx="9218520" cy="3886560"/>
          </a:xfrm>
          <a:prstGeom prst="rect">
            <a:avLst/>
          </a:prstGeom>
          <a:solidFill>
            <a:schemeClr val="tx2">
              <a:lumMod val="75000"/>
              <a:alpha val="78000"/>
            </a:schemeClr>
          </a:solidFill>
          <a:ln>
            <a:noFill/>
          </a:ln>
        </p:spPr>
        <p:style>
          <a:lnRef idx="0"/>
          <a:fillRef idx="0"/>
          <a:effectRef idx="0"/>
          <a:fontRef idx="minor"/>
        </p:style>
        <p:txBody>
          <a:bodyPr lIns="90000" rIns="90000" tIns="45000" bIns="45000">
            <a:normAutofit/>
          </a:bodyPr>
          <a:p>
            <a:pPr>
              <a:lnSpc>
                <a:spcPct val="100000"/>
              </a:lnSpc>
              <a:spcBef>
                <a:spcPts val="1001"/>
              </a:spcBef>
            </a:pPr>
            <a:r>
              <a:rPr b="0" lang="en-US" sz="3200" spc="-1" strike="noStrike">
                <a:solidFill>
                  <a:srgbClr val="ffffff"/>
                </a:solidFill>
                <a:uFill>
                  <a:solidFill>
                    <a:srgbClr val="ffffff"/>
                  </a:solidFill>
                </a:uFill>
                <a:latin typeface="Arial"/>
                <a:ea typeface="DejaVu Sans"/>
              </a:rPr>
              <a:t>“</a:t>
            </a:r>
            <a:r>
              <a:rPr b="0" lang="en-US" sz="3200" spc="-1" strike="noStrike">
                <a:solidFill>
                  <a:srgbClr val="ffffff"/>
                </a:solidFill>
                <a:uFill>
                  <a:solidFill>
                    <a:srgbClr val="ffffff"/>
                  </a:solidFill>
                </a:uFill>
                <a:latin typeface="Arial"/>
                <a:ea typeface="DejaVu Sans"/>
              </a:rPr>
              <a:t>Elm is </a:t>
            </a:r>
            <a:r>
              <a:rPr b="0" i="1" lang="en-US" sz="3200" spc="-1" strike="noStrike">
                <a:solidFill>
                  <a:srgbClr val="ffffff"/>
                </a:solidFill>
                <a:uFill>
                  <a:solidFill>
                    <a:srgbClr val="ffffff"/>
                  </a:solidFill>
                </a:uFill>
                <a:latin typeface="Arial"/>
                <a:ea typeface="DejaVu Sans"/>
              </a:rPr>
              <a:t>really</a:t>
            </a:r>
            <a:r>
              <a:rPr b="0" lang="en-US" sz="3200" spc="-1" strike="noStrike">
                <a:solidFill>
                  <a:srgbClr val="ffffff"/>
                </a:solidFill>
                <a:uFill>
                  <a:solidFill>
                    <a:srgbClr val="ffffff"/>
                  </a:solidFill>
                </a:uFill>
                <a:latin typeface="Arial"/>
                <a:ea typeface="DejaVu Sans"/>
              </a:rPr>
              <a:t> bullet proof, it’s not fake advertisement. We have had no runtime errors, as promised. Refactoring is easy, with the compiler telling you just about everything. And yes, really, when it compiles, it works ! Apart from the quite slow 0.18 compiler (fixed in 0.19), it’s really amazing.” –</a:t>
            </a:r>
            <a:endParaRPr b="0" lang="en-US" sz="3200" spc="-1" strike="noStrike">
              <a:solidFill>
                <a:srgbClr val="000000"/>
              </a:solidFill>
              <a:uFill>
                <a:solidFill>
                  <a:srgbClr val="ffffff"/>
                </a:solidFill>
              </a:uFill>
              <a:latin typeface="Arial"/>
            </a:endParaRPr>
          </a:p>
          <a:p>
            <a:pPr algn="r">
              <a:lnSpc>
                <a:spcPct val="100000"/>
              </a:lnSpc>
              <a:spcBef>
                <a:spcPts val="1001"/>
              </a:spcBef>
            </a:pPr>
            <a:r>
              <a:rPr b="1" lang="en-US" sz="3200" spc="-1" strike="noStrike">
                <a:solidFill>
                  <a:srgbClr val="000000"/>
                </a:solidFill>
                <a:uFill>
                  <a:solidFill>
                    <a:srgbClr val="ffffff"/>
                  </a:solidFill>
                </a:uFill>
                <a:latin typeface="Arial"/>
                <a:ea typeface="DejaVu Sans"/>
              </a:rPr>
              <a:t>-Remi Van Keisbelck</a:t>
            </a:r>
            <a:endParaRPr b="0" lang="en-US" sz="3200" spc="-1" strike="noStrike">
              <a:solidFill>
                <a:srgbClr val="000000"/>
              </a:solidFill>
              <a:uFill>
                <a:solidFill>
                  <a:srgbClr val="ffffff"/>
                </a:solidFill>
              </a:uFill>
              <a:latin typeface="Arial"/>
            </a:endParaRPr>
          </a:p>
          <a:p>
            <a:pPr>
              <a:lnSpc>
                <a:spcPct val="100000"/>
              </a:lnSpc>
              <a:spcBef>
                <a:spcPts val="1001"/>
              </a:spcBef>
            </a:pPr>
            <a:endParaRPr b="0" lang="en-US" sz="32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2" descr=""/>
          <p:cNvPicPr/>
          <p:nvPr/>
        </p:nvPicPr>
        <p:blipFill>
          <a:blip r:embed="rId1"/>
          <a:srcRect l="0" t="0" r="0" b="37213"/>
          <a:stretch/>
        </p:blipFill>
        <p:spPr>
          <a:xfrm>
            <a:off x="1328760" y="733320"/>
            <a:ext cx="8975880" cy="60915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7" name="Picture 3" descr=""/>
          <p:cNvPicPr/>
          <p:nvPr/>
        </p:nvPicPr>
        <p:blipFill>
          <a:blip r:embed="rId1"/>
          <a:stretch/>
        </p:blipFill>
        <p:spPr>
          <a:xfrm>
            <a:off x="2544480" y="709200"/>
            <a:ext cx="4989960" cy="61398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4000"/>
        </a:solidFill>
      </p:bgPr>
    </p:bg>
    <p:spTree>
      <p:nvGrpSpPr>
        <p:cNvPr id="1" name=""/>
        <p:cNvGrpSpPr/>
        <p:nvPr/>
      </p:nvGrpSpPr>
      <p:grpSpPr>
        <a:xfrm>
          <a:off x="0" y="0"/>
          <a:ext cx="0" cy="0"/>
          <a:chOff x="0" y="0"/>
          <a:chExt cx="0" cy="0"/>
        </a:xfrm>
      </p:grpSpPr>
      <p:sp>
        <p:nvSpPr>
          <p:cNvPr id="318" name="TextShape 1"/>
          <p:cNvSpPr txBox="1"/>
          <p:nvPr/>
        </p:nvSpPr>
        <p:spPr>
          <a:xfrm>
            <a:off x="504000" y="301320"/>
            <a:ext cx="9072000" cy="5850360"/>
          </a:xfrm>
          <a:prstGeom prst="rect">
            <a:avLst/>
          </a:prstGeom>
          <a:noFill/>
          <a:ln>
            <a:noFill/>
          </a:ln>
        </p:spPr>
        <p:txBody>
          <a:bodyPr lIns="0" rIns="0" tIns="0" bIns="0" anchor="ctr"/>
          <a:p>
            <a:pPr algn="ctr"/>
            <a:r>
              <a:rPr b="0" lang="en-US" sz="4800" spc="-1" strike="noStrike">
                <a:solidFill>
                  <a:srgbClr val="ffffff"/>
                </a:solidFill>
                <a:uFill>
                  <a:solidFill>
                    <a:srgbClr val="ffffff"/>
                  </a:solidFill>
                </a:uFill>
                <a:latin typeface="Arial"/>
              </a:rPr>
              <a:t>What is it like trying to introduce something new </a:t>
            </a:r>
            <a:endParaRPr b="0" lang="en-US" sz="4800" spc="-1" strike="noStrike">
              <a:solidFill>
                <a:srgbClr val="ffffff"/>
              </a:solidFill>
              <a:uFill>
                <a:solidFill>
                  <a:srgbClr val="ffffff"/>
                </a:solidFill>
              </a:uFill>
              <a:latin typeface="Arial"/>
            </a:endParaRPr>
          </a:p>
          <a:p>
            <a:pPr algn="ctr"/>
            <a:r>
              <a:rPr b="0" lang="en-US" sz="4800" spc="-1" strike="noStrike">
                <a:solidFill>
                  <a:srgbClr val="ffffff"/>
                </a:solidFill>
                <a:uFill>
                  <a:solidFill>
                    <a:srgbClr val="ffffff"/>
                  </a:solidFill>
                </a:uFill>
                <a:latin typeface="Arial"/>
              </a:rPr>
              <a:t>at your place of work?</a:t>
            </a:r>
            <a:endParaRPr b="0" lang="en-US" sz="4800" spc="-1" strike="noStrike">
              <a:solidFill>
                <a:srgbClr val="ffffff"/>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125" descr=""/>
          <p:cNvPicPr/>
          <p:nvPr/>
        </p:nvPicPr>
        <p:blipFill>
          <a:blip r:embed="rId1"/>
          <a:stretch/>
        </p:blipFill>
        <p:spPr>
          <a:xfrm>
            <a:off x="-227160" y="54000"/>
            <a:ext cx="10078200" cy="638388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1" descr=""/>
          <p:cNvPicPr/>
          <p:nvPr/>
        </p:nvPicPr>
        <p:blipFill>
          <a:blip r:embed="rId1"/>
          <a:stretch/>
        </p:blipFill>
        <p:spPr>
          <a:xfrm>
            <a:off x="1001160" y="1312560"/>
            <a:ext cx="8076960" cy="4933080"/>
          </a:xfrm>
          <a:prstGeom prst="rect">
            <a:avLst/>
          </a:prstGeom>
          <a:ln>
            <a:noFill/>
          </a:ln>
        </p:spPr>
      </p:pic>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1" name="Picture 1" descr=""/>
          <p:cNvPicPr/>
          <p:nvPr/>
        </p:nvPicPr>
        <p:blipFill>
          <a:blip r:embed="rId1"/>
          <a:stretch/>
        </p:blipFill>
        <p:spPr>
          <a:xfrm>
            <a:off x="0" y="501480"/>
            <a:ext cx="10079280" cy="6555600"/>
          </a:xfrm>
          <a:prstGeom prst="rect">
            <a:avLst/>
          </a:prstGeom>
          <a:ln>
            <a:noFill/>
          </a:ln>
        </p:spPr>
      </p:pic>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Picture 1" descr=""/>
          <p:cNvPicPr/>
          <p:nvPr/>
        </p:nvPicPr>
        <p:blipFill>
          <a:blip r:embed="rId1"/>
          <a:stretch/>
        </p:blipFill>
        <p:spPr>
          <a:xfrm>
            <a:off x="386640" y="1750680"/>
            <a:ext cx="9305640" cy="4056840"/>
          </a:xfrm>
          <a:prstGeom prst="rect">
            <a:avLst/>
          </a:prstGeom>
          <a:ln>
            <a:noFill/>
          </a:ln>
        </p:spPr>
      </p:pic>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Picture 122" descr=""/>
          <p:cNvPicPr/>
          <p:nvPr/>
        </p:nvPicPr>
        <p:blipFill>
          <a:blip r:embed="rId1"/>
          <a:stretch/>
        </p:blipFill>
        <p:spPr>
          <a:xfrm>
            <a:off x="2314800" y="393840"/>
            <a:ext cx="5090400" cy="719064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 descr=""/>
          <p:cNvPicPr/>
          <p:nvPr/>
        </p:nvPicPr>
        <p:blipFill>
          <a:blip r:embed="rId1"/>
          <a:stretch/>
        </p:blipFill>
        <p:spPr>
          <a:xfrm>
            <a:off x="1958760" y="970560"/>
            <a:ext cx="6230880" cy="5677560"/>
          </a:xfrm>
          <a:prstGeom prst="rect">
            <a:avLst/>
          </a:prstGeom>
          <a:ln>
            <a:noFill/>
          </a:ln>
        </p:spPr>
      </p:pic>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Picture 121" descr=""/>
          <p:cNvPicPr/>
          <p:nvPr/>
        </p:nvPicPr>
        <p:blipFill>
          <a:blip r:embed="rId1"/>
          <a:stretch/>
        </p:blipFill>
        <p:spPr>
          <a:xfrm>
            <a:off x="971280" y="231840"/>
            <a:ext cx="8136720" cy="7094880"/>
          </a:xfrm>
          <a:prstGeom prst="rect">
            <a:avLst/>
          </a:prstGeom>
          <a:ln>
            <a:noFill/>
          </a:ln>
        </p:spPr>
      </p:pic>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2160" y="1053720"/>
            <a:ext cx="10238040" cy="461448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Arial"/>
                <a:ea typeface="DejaVu Sans"/>
              </a:rPr>
              <a:t>summary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very fast and very small when compared with React, Angular, Ember, etc.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a programming language that compiles to JavaScript.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is known for its friendly error messages, helping you find issues quickly and refactor large projects with confidence.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has static types.</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purely functional.    </a:t>
            </a:r>
            <a:endParaRPr b="0" lang="en-US" sz="32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2160" y="1053720"/>
            <a:ext cx="10238040" cy="461448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Arial"/>
                <a:ea typeface="DejaVu Sans"/>
              </a:rPr>
              <a:t>summary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very fast and very small when compared with React, Angular, Ember, etc.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a programming language that compiles to JavaScript.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is known for its friendly error messages, helping you find issues quickly and refactor large projects with confidence. </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It has static types.</a:t>
            </a:r>
            <a:endParaRPr b="0" lang="en-US" sz="3200" spc="-1" strike="noStrike">
              <a:solidFill>
                <a:srgbClr val="000000"/>
              </a:solidFill>
              <a:uFill>
                <a:solidFill>
                  <a:srgbClr val="ffffff"/>
                </a:solidFill>
              </a:uFill>
              <a:latin typeface="Arial"/>
            </a:endParaRPr>
          </a:p>
          <a:p>
            <a:pPr marL="216000" indent="-214920">
              <a:lnSpc>
                <a:spcPct val="100000"/>
              </a:lnSpc>
              <a:buClr>
                <a:srgbClr val="000000"/>
              </a:buClr>
              <a:buFont typeface="StarSymbol"/>
              <a:buAutoNum type="arabicParenR"/>
            </a:pPr>
            <a:r>
              <a:rPr b="0" lang="en-US" sz="3200" spc="-1" strike="noStrike">
                <a:solidFill>
                  <a:srgbClr val="000000"/>
                </a:solidFill>
                <a:uFill>
                  <a:solidFill>
                    <a:srgbClr val="ffffff"/>
                  </a:solidFill>
                </a:uFill>
                <a:latin typeface="Arial"/>
                <a:ea typeface="DejaVu Sans"/>
              </a:rPr>
              <a:t>Elm is purely functional.    </a:t>
            </a:r>
            <a:endParaRPr b="0" lang="en-US" sz="32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childTnLst>
                  <p:par>
                    <p:cTn id="9" fill="freeze">
                      <p:stCondLst>
                        <p:cond delay="indefinite"/>
                      </p:stCondLst>
                      <p:childTnLst>
                        <p:par>
                          <p:cTn id="10" fill="freeze">
                            <p:stCondLst>
                              <p:cond delay="0"/>
                            </p:stCondLst>
                            <p:childTnLst>
                              <p:par>
                                <p:cTn id="11" nodeType="clickEffect" fill="hold" presetClass="entr" presetID="1">
                                  <p:stCondLst>
                                    <p:cond delay="0"/>
                                  </p:stCondLst>
                                  <p:childTnLst>
                                    <p:set>
                                      <p:cBhvr>
                                        <p:cTn id="12" dur="1" fill="hold">
                                          <p:stCondLst>
                                            <p:cond delay="0"/>
                                          </p:stCondLst>
                                        </p:cTn>
                                        <p:tgtEl>
                                          <p:spTgt spid="270">
                                            <p:txEl>
                                              <p:pRg st="323" end="323"/>
                                            </p:txEl>
                                          </p:spTgt>
                                        </p:tgtEl>
                                        <p:attrNameLst>
                                          <p:attrName>style.visibility</p:attrName>
                                        </p:attrNameLst>
                                      </p:cBhvr>
                                      <p:to>
                                        <p:strVal val="visible"/>
                                      </p:to>
                                    </p:set>
                                  </p:childTnLst>
                                </p:cTn>
                              </p:par>
                            </p:childTnLst>
                          </p:cTn>
                        </p:par>
                      </p:childTnLst>
                    </p:cTn>
                  </p:par>
                  <p:par>
                    <p:cTn id="13" fill="freeze">
                      <p:stCondLst>
                        <p:cond delay="indefinite"/>
                      </p:stCondLst>
                      <p:childTnLst>
                        <p:par>
                          <p:cTn id="14" fill="freeze">
                            <p:stCondLst>
                              <p:cond delay="0"/>
                            </p:stCondLst>
                            <p:childTnLst>
                              <p:par>
                                <p:cTn id="15" nodeType="clickEffect" fill="hold" presetClass="entr" presetID="1">
                                  <p:stCondLst>
                                    <p:cond delay="0"/>
                                  </p:stCondLst>
                                  <p:childTnLst>
                                    <p:set>
                                      <p:cBhvr>
                                        <p:cTn id="16" dur="1" fill="hold">
                                          <p:stCondLst>
                                            <p:cond delay="0"/>
                                          </p:stCondLst>
                                        </p:cTn>
                                        <p:tgtEl>
                                          <p:spTgt spid="270">
                                            <p:txEl>
                                              <p:pRg st="323" end="323"/>
                                            </p:txEl>
                                          </p:spTgt>
                                        </p:tgtEl>
                                        <p:attrNameLst>
                                          <p:attrName>style.visibility</p:attrName>
                                        </p:attrNameLst>
                                      </p:cBhvr>
                                      <p:to>
                                        <p:strVal val="visible"/>
                                      </p:to>
                                    </p:set>
                                  </p:childTnLst>
                                </p:cTn>
                              </p:par>
                            </p:childTnLst>
                          </p:cTn>
                        </p:par>
                      </p:childTnLst>
                    </p:cTn>
                  </p:par>
                  <p:par>
                    <p:cTn id="17" fill="freeze">
                      <p:stCondLst>
                        <p:cond delay="indefinite"/>
                      </p:stCondLst>
                      <p:childTnLst>
                        <p:par>
                          <p:cTn id="18" fill="freeze">
                            <p:stCondLst>
                              <p:cond delay="0"/>
                            </p:stCondLst>
                            <p:childTnLst>
                              <p:par>
                                <p:cTn id="19" nodeType="clickEffect" fill="hold" presetClass="entr" presetID="1">
                                  <p:stCondLst>
                                    <p:cond delay="0"/>
                                  </p:stCondLst>
                                  <p:childTnLst>
                                    <p:set>
                                      <p:cBhvr>
                                        <p:cTn id="20" dur="1" fill="hold">
                                          <p:stCondLst>
                                            <p:cond delay="0"/>
                                          </p:stCondLst>
                                        </p:cTn>
                                        <p:tgtEl>
                                          <p:spTgt spid="270">
                                            <p:txEl>
                                              <p:pRg st="323" end="323"/>
                                            </p:txEl>
                                          </p:spTgt>
                                        </p:tgtEl>
                                        <p:attrNameLst>
                                          <p:attrName>style.visibility</p:attrName>
                                        </p:attrNameLst>
                                      </p:cBhvr>
                                      <p:to>
                                        <p:strVal val="visible"/>
                                      </p:to>
                                    </p:set>
                                  </p:childTnLst>
                                </p:cTn>
                              </p:par>
                            </p:childTnLst>
                          </p:cTn>
                        </p:par>
                      </p:childTnLst>
                    </p:cTn>
                  </p:par>
                  <p:par>
                    <p:cTn id="21" fill="freeze">
                      <p:stCondLst>
                        <p:cond delay="indefinite"/>
                      </p:stCondLst>
                      <p:childTnLst>
                        <p:par>
                          <p:cTn id="22" fill="freeze">
                            <p:stCondLst>
                              <p:cond delay="0"/>
                            </p:stCondLst>
                            <p:childTnLst>
                              <p:par>
                                <p:cTn id="23" nodeType="clickEffect" fill="hold" presetClass="entr" presetID="1">
                                  <p:stCondLst>
                                    <p:cond delay="0"/>
                                  </p:stCondLst>
                                  <p:childTnLst>
                                    <p:set>
                                      <p:cBhvr>
                                        <p:cTn id="24" dur="1" fill="hold">
                                          <p:stCondLst>
                                            <p:cond delay="0"/>
                                          </p:stCondLst>
                                        </p:cTn>
                                        <p:tgtEl>
                                          <p:spTgt spid="270">
                                            <p:txEl>
                                              <p:pRg st="323" end="32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7" name="Picture 3" descr=""/>
          <p:cNvPicPr/>
          <p:nvPr/>
        </p:nvPicPr>
        <p:blipFill>
          <a:blip r:embed="rId1"/>
          <a:stretch/>
        </p:blipFill>
        <p:spPr>
          <a:xfrm>
            <a:off x="0" y="0"/>
            <a:ext cx="10078200" cy="7558200"/>
          </a:xfrm>
          <a:prstGeom prst="rect">
            <a:avLst/>
          </a:prstGeom>
          <a:ln>
            <a:noFill/>
          </a:ln>
        </p:spPr>
      </p:pic>
      <p:sp>
        <p:nvSpPr>
          <p:cNvPr id="328" name="CustomShape 1"/>
          <p:cNvSpPr/>
          <p:nvPr/>
        </p:nvSpPr>
        <p:spPr>
          <a:xfrm rot="21367800">
            <a:off x="211320" y="1684440"/>
            <a:ext cx="9488520" cy="5345280"/>
          </a:xfrm>
          <a:custGeom>
            <a:avLst/>
            <a:gdLst/>
            <a:ahLst/>
            <a:rect l="l" t="t" r="r" b="b"/>
            <a:pathLst>
              <a:path w="26349" h="14885">
                <a:moveTo>
                  <a:pt x="0" y="8283"/>
                </a:moveTo>
                <a:lnTo>
                  <a:pt x="26296" y="0"/>
                </a:lnTo>
                <a:moveTo>
                  <a:pt x="51" y="14884"/>
                </a:moveTo>
                <a:lnTo>
                  <a:pt x="26348" y="6600"/>
                </a:lnTo>
              </a:path>
            </a:pathLst>
          </a:custGeom>
          <a:blipFill>
            <a:blip r:embed="rId2"/>
            <a:tile/>
          </a:blipFill>
          <a:ln w="9360">
            <a:solidFill>
              <a:srgbClr val="000000"/>
            </a:solidFill>
            <a:miter/>
          </a:ln>
          <a:effectLst>
            <a:outerShdw dir="2700000" dist="152735">
              <a:srgbClr val="868686"/>
            </a:outerShdw>
          </a:effectLst>
        </p:spPr>
        <p:style>
          <a:lnRef idx="0"/>
          <a:fillRef idx="0"/>
          <a:effectRef idx="0"/>
          <a:fontRef idx="minor"/>
        </p:style>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9" name="Picture 3" descr=""/>
          <p:cNvPicPr/>
          <p:nvPr/>
        </p:nvPicPr>
        <p:blipFill>
          <a:blip r:embed="rId1"/>
          <a:stretch/>
        </p:blipFill>
        <p:spPr>
          <a:xfrm>
            <a:off x="0" y="0"/>
            <a:ext cx="10078200" cy="7558200"/>
          </a:xfrm>
          <a:prstGeom prst="rect">
            <a:avLst/>
          </a:prstGeom>
          <a:ln>
            <a:noFill/>
          </a:ln>
        </p:spPr>
      </p:pic>
      <p:sp>
        <p:nvSpPr>
          <p:cNvPr id="330" name="CustomShape 1"/>
          <p:cNvSpPr/>
          <p:nvPr/>
        </p:nvSpPr>
        <p:spPr>
          <a:xfrm rot="21367800">
            <a:off x="211320" y="1684440"/>
            <a:ext cx="9488520" cy="5345280"/>
          </a:xfrm>
          <a:custGeom>
            <a:avLst/>
            <a:gdLst/>
            <a:ahLst/>
            <a:rect l="l" t="t" r="r" b="b"/>
            <a:pathLst>
              <a:path w="26349" h="14885">
                <a:moveTo>
                  <a:pt x="0" y="8283"/>
                </a:moveTo>
                <a:lnTo>
                  <a:pt x="26296" y="0"/>
                </a:lnTo>
                <a:moveTo>
                  <a:pt x="51" y="14884"/>
                </a:moveTo>
                <a:lnTo>
                  <a:pt x="26348" y="6600"/>
                </a:lnTo>
              </a:path>
            </a:pathLst>
          </a:custGeom>
          <a:blipFill>
            <a:blip r:embed="rId2"/>
            <a:tile/>
          </a:blipFill>
          <a:ln w="9360">
            <a:solidFill>
              <a:srgbClr val="000000"/>
            </a:solidFill>
            <a:miter/>
          </a:ln>
          <a:effectLst>
            <a:outerShdw dir="2700000" dist="152735">
              <a:srgbClr val="868686"/>
            </a:outerShdw>
          </a:effectLst>
        </p:spPr>
        <p:style>
          <a:lnRef idx="0"/>
          <a:fillRef idx="0"/>
          <a:effectRef idx="0"/>
          <a:fontRef idx="minor"/>
        </p:style>
        <p:txBody>
          <a:bodyPr lIns="90000" rIns="90000" tIns="46800" bIns="46800" anchor="ctr"/>
          <a:p>
            <a:pPr>
              <a:lnSpc>
                <a:spcPct val="100000"/>
              </a:lnSpc>
            </a:pPr>
            <a:r>
              <a:rPr b="0" lang="en-US" sz="2400" spc="-1" strike="noStrike">
                <a:solidFill>
                  <a:srgbClr val="000000"/>
                </a:solidFill>
                <a:uFill>
                  <a:solidFill>
                    <a:srgbClr val="ffffff"/>
                  </a:solidFill>
                </a:uFill>
                <a:latin typeface="Arial Black"/>
                <a:ea typeface="MS Gothic"/>
              </a:rPr>
              <a:t>Please clean up your own </a:t>
            </a:r>
            <a:endParaRPr b="0" lang="en-US" sz="2400" spc="-1" strike="noStrike">
              <a:solidFill>
                <a:srgbClr val="000000"/>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Arial Black"/>
                <a:ea typeface="MS Gothic"/>
              </a:rPr>
              <a:t>trash in the rooms today.</a:t>
            </a:r>
            <a:endParaRPr b="0" lang="en-US" sz="24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Picture 126" descr=""/>
          <p:cNvPicPr/>
          <p:nvPr/>
        </p:nvPicPr>
        <p:blipFill>
          <a:blip r:embed="rId1"/>
          <a:stretch/>
        </p:blipFill>
        <p:spPr>
          <a:xfrm>
            <a:off x="1779120" y="1044360"/>
            <a:ext cx="5340240" cy="299016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29120" y="252000"/>
            <a:ext cx="9218520" cy="669960"/>
          </a:xfrm>
          <a:prstGeom prst="rect">
            <a:avLst/>
          </a:prstGeom>
          <a:noFill/>
          <a:ln>
            <a:noFill/>
          </a:ln>
        </p:spPr>
        <p:style>
          <a:lnRef idx="0"/>
          <a:fillRef idx="0"/>
          <a:effectRef idx="0"/>
          <a:fontRef idx="minor"/>
        </p:style>
      </p:sp>
      <p:sp>
        <p:nvSpPr>
          <p:cNvPr id="333" name="CustomShape 2"/>
          <p:cNvSpPr/>
          <p:nvPr/>
        </p:nvSpPr>
        <p:spPr>
          <a:xfrm>
            <a:off x="429120" y="1595880"/>
            <a:ext cx="9218520" cy="2203560"/>
          </a:xfrm>
          <a:prstGeom prst="rect">
            <a:avLst/>
          </a:prstGeom>
          <a:noFill/>
          <a:ln>
            <a:noFill/>
          </a:ln>
        </p:spPr>
        <p:style>
          <a:lnRef idx="0"/>
          <a:fillRef idx="0"/>
          <a:effectRef idx="0"/>
          <a:fontRef idx="minor"/>
        </p:style>
      </p:sp>
      <p:pic>
        <p:nvPicPr>
          <p:cNvPr id="334" name="Picture 3" descr=""/>
          <p:cNvPicPr/>
          <p:nvPr/>
        </p:nvPicPr>
        <p:blipFill>
          <a:blip r:embed="rId1"/>
          <a:stretch/>
        </p:blipFill>
        <p:spPr>
          <a:xfrm>
            <a:off x="0" y="444960"/>
            <a:ext cx="10079280" cy="6668640"/>
          </a:xfrm>
          <a:prstGeom prst="rect">
            <a:avLst/>
          </a:prstGeom>
          <a:ln>
            <a:noFill/>
          </a:ln>
        </p:spPr>
      </p:pic>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429120" y="252000"/>
            <a:ext cx="9218520" cy="669960"/>
          </a:xfrm>
          <a:prstGeom prst="rect">
            <a:avLst/>
          </a:prstGeom>
          <a:noFill/>
          <a:ln>
            <a:noFill/>
          </a:ln>
        </p:spPr>
        <p:style>
          <a:lnRef idx="0"/>
          <a:fillRef idx="0"/>
          <a:effectRef idx="0"/>
          <a:fontRef idx="minor"/>
        </p:style>
      </p:sp>
      <p:sp>
        <p:nvSpPr>
          <p:cNvPr id="336" name="CustomShape 2"/>
          <p:cNvSpPr/>
          <p:nvPr/>
        </p:nvSpPr>
        <p:spPr>
          <a:xfrm>
            <a:off x="429120" y="1595880"/>
            <a:ext cx="9218520" cy="2203560"/>
          </a:xfrm>
          <a:prstGeom prst="rect">
            <a:avLst/>
          </a:prstGeom>
          <a:noFill/>
          <a:ln>
            <a:noFill/>
          </a:ln>
        </p:spPr>
        <p:style>
          <a:lnRef idx="0"/>
          <a:fillRef idx="0"/>
          <a:effectRef idx="0"/>
          <a:fontRef idx="minor"/>
        </p:style>
      </p:sp>
      <p:pic>
        <p:nvPicPr>
          <p:cNvPr id="337" name="Picture 3" descr=""/>
          <p:cNvPicPr/>
          <p:nvPr/>
        </p:nvPicPr>
        <p:blipFill>
          <a:blip r:embed="rId1"/>
          <a:stretch/>
        </p:blipFill>
        <p:spPr>
          <a:xfrm>
            <a:off x="773280" y="2091960"/>
            <a:ext cx="4761000" cy="4761000"/>
          </a:xfrm>
          <a:prstGeom prst="rect">
            <a:avLst/>
          </a:prstGeom>
          <a:ln>
            <a:noFill/>
          </a:ln>
        </p:spPr>
      </p:pic>
      <p:pic>
        <p:nvPicPr>
          <p:cNvPr id="338" name="Picture 4" descr=""/>
          <p:cNvPicPr/>
          <p:nvPr/>
        </p:nvPicPr>
        <p:blipFill>
          <a:blip r:embed="rId2"/>
          <a:stretch/>
        </p:blipFill>
        <p:spPr>
          <a:xfrm>
            <a:off x="4373640" y="1595880"/>
            <a:ext cx="4761000" cy="4980240"/>
          </a:xfrm>
          <a:prstGeom prst="rect">
            <a:avLst/>
          </a:prstGeom>
          <a:ln>
            <a:noFill/>
          </a:ln>
        </p:spPr>
      </p:pic>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429120" y="252000"/>
            <a:ext cx="9218520" cy="669960"/>
          </a:xfrm>
          <a:prstGeom prst="rect">
            <a:avLst/>
          </a:prstGeom>
          <a:noFill/>
          <a:ln>
            <a:noFill/>
          </a:ln>
        </p:spPr>
        <p:style>
          <a:lnRef idx="0"/>
          <a:fillRef idx="0"/>
          <a:effectRef idx="0"/>
          <a:fontRef idx="minor"/>
        </p:style>
      </p:sp>
      <p:sp>
        <p:nvSpPr>
          <p:cNvPr id="340" name="CustomShape 2"/>
          <p:cNvSpPr/>
          <p:nvPr/>
        </p:nvSpPr>
        <p:spPr>
          <a:xfrm>
            <a:off x="429120" y="1595880"/>
            <a:ext cx="9218520" cy="2203560"/>
          </a:xfrm>
          <a:prstGeom prst="rect">
            <a:avLst/>
          </a:prstGeom>
          <a:noFill/>
          <a:ln>
            <a:noFill/>
          </a:ln>
        </p:spPr>
        <p:style>
          <a:lnRef idx="0"/>
          <a:fillRef idx="0"/>
          <a:effectRef idx="0"/>
          <a:fontRef idx="minor"/>
        </p:style>
      </p:sp>
      <p:pic>
        <p:nvPicPr>
          <p:cNvPr id="341" name="Picture 3" descr=""/>
          <p:cNvPicPr/>
          <p:nvPr/>
        </p:nvPicPr>
        <p:blipFill>
          <a:blip r:embed="rId1"/>
          <a:stretch/>
        </p:blipFill>
        <p:spPr>
          <a:xfrm>
            <a:off x="4686480" y="3323160"/>
            <a:ext cx="6135840" cy="3681000"/>
          </a:xfrm>
          <a:prstGeom prst="rect">
            <a:avLst/>
          </a:prstGeom>
          <a:ln>
            <a:noFill/>
          </a:ln>
        </p:spPr>
      </p:pic>
      <p:pic>
        <p:nvPicPr>
          <p:cNvPr id="342" name="Picture 4" descr=""/>
          <p:cNvPicPr/>
          <p:nvPr/>
        </p:nvPicPr>
        <p:blipFill>
          <a:blip r:embed="rId2"/>
          <a:stretch/>
        </p:blipFill>
        <p:spPr>
          <a:xfrm>
            <a:off x="982800" y="4158000"/>
            <a:ext cx="2856240" cy="2856240"/>
          </a:xfrm>
          <a:prstGeom prst="rect">
            <a:avLst/>
          </a:prstGeom>
          <a:ln>
            <a:noFill/>
          </a:ln>
        </p:spPr>
      </p:pic>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429120" y="252000"/>
            <a:ext cx="9218520" cy="669960"/>
          </a:xfrm>
          <a:prstGeom prst="rect">
            <a:avLst/>
          </a:prstGeom>
          <a:noFill/>
          <a:ln>
            <a:noFill/>
          </a:ln>
        </p:spPr>
        <p:style>
          <a:lnRef idx="0"/>
          <a:fillRef idx="0"/>
          <a:effectRef idx="0"/>
          <a:fontRef idx="minor"/>
        </p:style>
      </p:sp>
      <p:sp>
        <p:nvSpPr>
          <p:cNvPr id="344" name="CustomShape 2"/>
          <p:cNvSpPr/>
          <p:nvPr/>
        </p:nvSpPr>
        <p:spPr>
          <a:xfrm>
            <a:off x="429120" y="1595880"/>
            <a:ext cx="9218520" cy="2203560"/>
          </a:xfrm>
          <a:prstGeom prst="rect">
            <a:avLst/>
          </a:prstGeom>
          <a:noFill/>
          <a:ln>
            <a:noFill/>
          </a:ln>
        </p:spPr>
        <p:style>
          <a:lnRef idx="0"/>
          <a:fillRef idx="0"/>
          <a:effectRef idx="0"/>
          <a:fontRef idx="minor"/>
        </p:style>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29fcf"/>
        </a:solidFill>
      </p:bgPr>
    </p:bg>
    <p:spTree>
      <p:nvGrpSpPr>
        <p:cNvPr id="1" name=""/>
        <p:cNvGrpSpPr/>
        <p:nvPr/>
      </p:nvGrpSpPr>
      <p:grpSpPr>
        <a:xfrm>
          <a:off x="0" y="0"/>
          <a:ext cx="0" cy="0"/>
          <a:chOff x="0" y="0"/>
          <a:chExt cx="0" cy="0"/>
        </a:xfrm>
      </p:grpSpPr>
      <p:sp>
        <p:nvSpPr>
          <p:cNvPr id="271" name="TextShape 1"/>
          <p:cNvSpPr txBox="1"/>
          <p:nvPr/>
        </p:nvSpPr>
        <p:spPr>
          <a:xfrm>
            <a:off x="504000" y="301320"/>
            <a:ext cx="9072000" cy="5850360"/>
          </a:xfrm>
          <a:prstGeom prst="rect">
            <a:avLst/>
          </a:prstGeom>
          <a:noFill/>
          <a:ln>
            <a:noFill/>
          </a:ln>
        </p:spPr>
        <p:txBody>
          <a:bodyPr lIns="0" rIns="0" tIns="0" bIns="0" anchor="ctr"/>
          <a:p>
            <a:pPr algn="ctr"/>
            <a:r>
              <a:rPr b="0" lang="en-US" sz="3600" spc="-1" strike="noStrike">
                <a:solidFill>
                  <a:srgbClr val="000000"/>
                </a:solidFill>
                <a:uFill>
                  <a:solidFill>
                    <a:srgbClr val="ffffff"/>
                  </a:solidFill>
                </a:uFill>
                <a:latin typeface="Arial"/>
              </a:rPr>
              <a:t>What was your first programming language?</a:t>
            </a:r>
            <a:endParaRPr b="0" lang="en-US" sz="3600" spc="-1" strike="noStrike">
              <a:solidFill>
                <a:srgbClr val="000000"/>
              </a:solidFill>
              <a:uFill>
                <a:solidFill>
                  <a:srgbClr val="ffffff"/>
                </a:solidFill>
              </a:uFill>
              <a:latin typeface="Arial"/>
            </a:endParaRPr>
          </a:p>
          <a:p>
            <a:pPr algn="ctr"/>
            <a:r>
              <a:rPr b="0" lang="en-US" sz="3600" spc="-1" strike="noStrike">
                <a:solidFill>
                  <a:srgbClr val="000000"/>
                </a:solidFill>
                <a:uFill>
                  <a:solidFill>
                    <a:srgbClr val="ffffff"/>
                  </a:solidFill>
                </a:uFill>
                <a:latin typeface="Arial"/>
              </a:rPr>
              <a:t>What is your language now?</a:t>
            </a:r>
            <a:endParaRPr b="0" lang="en-US" sz="36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d0d0d"/>
        </a:solidFill>
      </p:bgPr>
    </p:bg>
    <p:spTree>
      <p:nvGrpSpPr>
        <p:cNvPr id="1" name=""/>
        <p:cNvGrpSpPr/>
        <p:nvPr/>
      </p:nvGrpSpPr>
      <p:grpSpPr>
        <a:xfrm>
          <a:off x="0" y="0"/>
          <a:ext cx="0" cy="0"/>
          <a:chOff x="0" y="0"/>
          <a:chExt cx="0" cy="0"/>
        </a:xfrm>
      </p:grpSpPr>
      <p:pic>
        <p:nvPicPr>
          <p:cNvPr id="272" name="Picture 2" descr=""/>
          <p:cNvPicPr/>
          <p:nvPr/>
        </p:nvPicPr>
        <p:blipFill>
          <a:blip r:embed="rId1"/>
          <a:stretch/>
        </p:blipFill>
        <p:spPr>
          <a:xfrm>
            <a:off x="3095640" y="539640"/>
            <a:ext cx="3238560" cy="32385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Picture 121" descr=""/>
          <p:cNvPicPr/>
          <p:nvPr/>
        </p:nvPicPr>
        <p:blipFill>
          <a:blip r:embed="rId1"/>
          <a:stretch/>
        </p:blipFill>
        <p:spPr>
          <a:xfrm>
            <a:off x="971280" y="231840"/>
            <a:ext cx="8136720" cy="709488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504000" y="301320"/>
            <a:ext cx="9070920" cy="584928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000000"/>
                </a:solidFill>
                <a:uFill>
                  <a:solidFill>
                    <a:srgbClr val="ffffff"/>
                  </a:solidFill>
                </a:uFill>
                <a:latin typeface="Arial"/>
                <a:ea typeface="DejaVu Sans"/>
              </a:rPr>
              <a:t>Elm is a compiled language.</a:t>
            </a:r>
            <a:endParaRPr b="0" lang="en-US" sz="3200" spc="-1" strike="noStrike">
              <a:solidFill>
                <a:srgbClr val="000000"/>
              </a:solidFill>
              <a:uFill>
                <a:solidFill>
                  <a:srgbClr val="ffffff"/>
                </a:solidFill>
              </a:uFill>
              <a:latin typeface="Arial"/>
            </a:endParaRPr>
          </a:p>
          <a:p>
            <a:pPr algn="ctr">
              <a:lnSpc>
                <a:spcPct val="100000"/>
              </a:lnSpc>
            </a:pPr>
            <a:endParaRPr b="0" lang="en-US" sz="3200" spc="-1" strike="noStrike">
              <a:solidFill>
                <a:srgbClr val="000000"/>
              </a:solidFill>
              <a:uFill>
                <a:solidFill>
                  <a:srgbClr val="ffffff"/>
                </a:solidFill>
              </a:uFill>
              <a:latin typeface="Arial"/>
            </a:endParaRPr>
          </a:p>
          <a:p>
            <a:pPr algn="ctr">
              <a:lnSpc>
                <a:spcPct val="100000"/>
              </a:lnSpc>
            </a:pPr>
            <a:r>
              <a:rPr b="0" lang="en-US" sz="3200" spc="-1" strike="noStrike">
                <a:solidFill>
                  <a:srgbClr val="000000"/>
                </a:solidFill>
                <a:uFill>
                  <a:solidFill>
                    <a:srgbClr val="ffffff"/>
                  </a:solidFill>
                </a:uFill>
                <a:latin typeface="Arial"/>
                <a:ea typeface="DejaVu Sans"/>
              </a:rPr>
              <a:t>It can compile to .js or .html</a:t>
            </a:r>
            <a:endParaRPr b="0" lang="en-US" sz="32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1087</TotalTime>
  <Application>LibreOffice/5.3.4.2$MacOSX_X86_64 LibreOffice_project/f82d347ccc0be322489bf7da61d7e4ad13fe2ff3</Application>
  <Words>196</Words>
  <Paragraphs>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2018-11-09T19:52:02Z</dcterms:created>
  <dc:creator>Evan Genest</dc:creator>
  <dc:description/>
  <dc:language>en-US</dc:language>
  <cp:lastModifiedBy/>
  <dcterms:modified xsi:type="dcterms:W3CDTF">2018-11-10T09:49:42Z</dcterms:modified>
  <cp:revision>22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38</vt:i4>
  </property>
</Properties>
</file>